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68"/>
  </p:notesMasterIdLst>
  <p:sldIdLst>
    <p:sldId id="259" r:id="rId2"/>
    <p:sldId id="260" r:id="rId3"/>
    <p:sldId id="261"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90" r:id="rId22"/>
    <p:sldId id="292" r:id="rId23"/>
    <p:sldId id="293" r:id="rId24"/>
    <p:sldId id="291" r:id="rId25"/>
    <p:sldId id="282" r:id="rId26"/>
    <p:sldId id="281" r:id="rId27"/>
    <p:sldId id="283" r:id="rId28"/>
    <p:sldId id="284" r:id="rId29"/>
    <p:sldId id="285" r:id="rId30"/>
    <p:sldId id="607" r:id="rId31"/>
    <p:sldId id="262" r:id="rId32"/>
    <p:sldId id="263" r:id="rId33"/>
    <p:sldId id="608" r:id="rId34"/>
    <p:sldId id="609" r:id="rId35"/>
    <p:sldId id="610" r:id="rId36"/>
    <p:sldId id="611" r:id="rId37"/>
    <p:sldId id="612" r:id="rId38"/>
    <p:sldId id="613" r:id="rId39"/>
    <p:sldId id="614" r:id="rId40"/>
    <p:sldId id="615" r:id="rId41"/>
    <p:sldId id="616" r:id="rId42"/>
    <p:sldId id="601" r:id="rId43"/>
    <p:sldId id="602" r:id="rId44"/>
    <p:sldId id="603" r:id="rId45"/>
    <p:sldId id="604" r:id="rId46"/>
    <p:sldId id="605" r:id="rId47"/>
    <p:sldId id="294" r:id="rId48"/>
    <p:sldId id="295" r:id="rId49"/>
    <p:sldId id="296" r:id="rId50"/>
    <p:sldId id="297" r:id="rId51"/>
    <p:sldId id="298" r:id="rId52"/>
    <p:sldId id="299" r:id="rId53"/>
    <p:sldId id="301" r:id="rId54"/>
    <p:sldId id="302" r:id="rId55"/>
    <p:sldId id="306" r:id="rId56"/>
    <p:sldId id="307" r:id="rId57"/>
    <p:sldId id="304" r:id="rId58"/>
    <p:sldId id="305" r:id="rId59"/>
    <p:sldId id="308" r:id="rId60"/>
    <p:sldId id="309" r:id="rId61"/>
    <p:sldId id="310" r:id="rId62"/>
    <p:sldId id="311" r:id="rId63"/>
    <p:sldId id="312" r:id="rId64"/>
    <p:sldId id="313" r:id="rId65"/>
    <p:sldId id="314" r:id="rId66"/>
    <p:sldId id="315"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varScale="1">
        <p:scale>
          <a:sx n="117" d="100"/>
          <a:sy n="117" d="100"/>
        </p:scale>
        <p:origin x="11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880413385826804E-2"/>
          <c:y val="0.10424860696306699"/>
          <c:w val="0.83623000246463097"/>
          <c:h val="0.80035565928778496"/>
        </c:manualLayout>
      </c:layout>
      <c:barChart>
        <c:barDir val="col"/>
        <c:grouping val="clustered"/>
        <c:varyColors val="0"/>
        <c:ser>
          <c:idx val="0"/>
          <c:order val="0"/>
          <c:tx>
            <c:strRef>
              <c:f>Sheet1!$B$1</c:f>
              <c:strCache>
                <c:ptCount val="1"/>
                <c:pt idx="0">
                  <c:v>数据总量</c:v>
                </c:pt>
              </c:strCache>
            </c:strRef>
          </c:tx>
          <c:spPr>
            <a:solidFill>
              <a:srgbClr val="404040"/>
            </a:solidFill>
            <a:ln>
              <a:noFill/>
            </a:ln>
            <a:effectLst/>
          </c:spPr>
          <c:invertIfNegative val="0"/>
          <c:dPt>
            <c:idx val="9"/>
            <c:invertIfNegative val="0"/>
            <c:bubble3D val="0"/>
            <c:spPr>
              <a:solidFill>
                <a:srgbClr val="3D89BC"/>
              </a:solidFill>
              <a:ln>
                <a:noFill/>
              </a:ln>
              <a:effectLst/>
            </c:spPr>
            <c:extLst>
              <c:ext xmlns:c16="http://schemas.microsoft.com/office/drawing/2014/chart" uri="{C3380CC4-5D6E-409C-BE32-E72D297353CC}">
                <c16:uniqueId val="{00000001-7D81-4A4E-9DAC-F4A7B2014209}"/>
              </c:ext>
            </c:extLst>
          </c:dPt>
          <c:dLbls>
            <c:dLbl>
              <c:idx val="9"/>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extLst>
                <c:ext xmlns:c16="http://schemas.microsoft.com/office/drawing/2014/chart" uri="{C3380CC4-5D6E-409C-BE32-E72D297353CC}">
                  <c16:uniqueId val="{00000001-7D81-4A4E-9DAC-F4A7B2014209}"/>
                </c:ext>
              </c:extLst>
            </c:dLbl>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Sheet1!$A$2:$A$11</c:f>
              <c:numCache>
                <c:formatCode>General</c:formatCode>
                <c:ptCount val="10"/>
                <c:pt idx="0">
                  <c:v>2004</c:v>
                </c:pt>
                <c:pt idx="1">
                  <c:v>2005</c:v>
                </c:pt>
                <c:pt idx="2">
                  <c:v>2006</c:v>
                </c:pt>
                <c:pt idx="3">
                  <c:v>2007</c:v>
                </c:pt>
                <c:pt idx="4">
                  <c:v>2008</c:v>
                </c:pt>
                <c:pt idx="5">
                  <c:v>2009</c:v>
                </c:pt>
                <c:pt idx="6">
                  <c:v>2010</c:v>
                </c:pt>
                <c:pt idx="7">
                  <c:v>2011</c:v>
                </c:pt>
                <c:pt idx="8">
                  <c:v>2015</c:v>
                </c:pt>
                <c:pt idx="9">
                  <c:v>2020</c:v>
                </c:pt>
              </c:numCache>
            </c:numRef>
          </c:cat>
          <c:val>
            <c:numRef>
              <c:f>Sheet1!$B$2:$B$11</c:f>
              <c:numCache>
                <c:formatCode>General</c:formatCode>
                <c:ptCount val="10"/>
                <c:pt idx="0">
                  <c:v>30</c:v>
                </c:pt>
                <c:pt idx="1">
                  <c:v>50</c:v>
                </c:pt>
                <c:pt idx="2">
                  <c:v>161</c:v>
                </c:pt>
                <c:pt idx="3">
                  <c:v>280</c:v>
                </c:pt>
                <c:pt idx="4">
                  <c:v>540</c:v>
                </c:pt>
                <c:pt idx="5">
                  <c:v>800</c:v>
                </c:pt>
                <c:pt idx="6">
                  <c:v>1200</c:v>
                </c:pt>
                <c:pt idx="7">
                  <c:v>1800</c:v>
                </c:pt>
                <c:pt idx="8">
                  <c:v>7900</c:v>
                </c:pt>
                <c:pt idx="9">
                  <c:v>35000</c:v>
                </c:pt>
              </c:numCache>
            </c:numRef>
          </c:val>
          <c:extLst>
            <c:ext xmlns:c16="http://schemas.microsoft.com/office/drawing/2014/chart" uri="{C3380CC4-5D6E-409C-BE32-E72D297353CC}">
              <c16:uniqueId val="{00000002-7D81-4A4E-9DAC-F4A7B2014209}"/>
            </c:ext>
          </c:extLst>
        </c:ser>
        <c:dLbls>
          <c:showLegendKey val="0"/>
          <c:showVal val="0"/>
          <c:showCatName val="0"/>
          <c:showSerName val="0"/>
          <c:showPercent val="0"/>
          <c:showBubbleSize val="0"/>
        </c:dLbls>
        <c:gapWidth val="74"/>
        <c:overlap val="-14"/>
        <c:axId val="50504064"/>
        <c:axId val="50505600"/>
      </c:barChart>
      <c:catAx>
        <c:axId val="5050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800" b="0" i="0" u="none" strike="noStrike" kern="1200" baseline="0">
                <a:solidFill>
                  <a:schemeClr val="tx1">
                    <a:lumMod val="50000"/>
                    <a:lumOff val="50000"/>
                  </a:schemeClr>
                </a:solidFill>
                <a:latin typeface="+mn-lt"/>
                <a:ea typeface="+mn-ea"/>
                <a:cs typeface="+mn-cs"/>
              </a:defRPr>
            </a:pPr>
            <a:endParaRPr lang="zh-CN"/>
          </a:p>
        </c:txPr>
        <c:crossAx val="50505600"/>
        <c:crosses val="autoZero"/>
        <c:auto val="1"/>
        <c:lblAlgn val="ctr"/>
        <c:lblOffset val="0"/>
        <c:noMultiLvlLbl val="0"/>
      </c:catAx>
      <c:valAx>
        <c:axId val="50505600"/>
        <c:scaling>
          <c:orientation val="minMax"/>
        </c:scaling>
        <c:delete val="0"/>
        <c:axPos val="l"/>
        <c:majorGridlines>
          <c:spPr>
            <a:ln w="9525" cap="flat" cmpd="sng" algn="ctr">
              <a:solidFill>
                <a:schemeClr val="bg1">
                  <a:lumMod val="7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crossAx val="50504064"/>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lang="zh-CN"/>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4CCE252-96DC-4364-B6D8-D604A68ECA2D}" type="doc">
      <dgm:prSet loTypeId="urn:microsoft.com/office/officeart/2005/8/layout/chevron2" loCatId="list" qsTypeId="urn:microsoft.com/office/officeart/2005/8/quickstyle/simple1#1" qsCatId="simple" csTypeId="urn:microsoft.com/office/officeart/2005/8/colors/accent1_2#1" csCatId="accent1" phldr="1"/>
      <dgm:spPr/>
      <dgm:t>
        <a:bodyPr/>
        <a:lstStyle/>
        <a:p>
          <a:endParaRPr lang="zh-CN" altLang="en-US"/>
        </a:p>
      </dgm:t>
    </dgm:pt>
    <dgm:pt modelId="{E282234F-EE42-470C-8C43-8A78EA6E63BD}">
      <dgm:prSet phldrT="[文本]" custT="1"/>
      <dgm:spPr>
        <a:solidFill>
          <a:srgbClr val="3D89BC"/>
        </a:solidFill>
      </dgm:spPr>
      <dgm:t>
        <a:bodyPr/>
        <a:lstStyle/>
        <a:p>
          <a:r>
            <a:rPr lang="en-US" altLang="zh-CN" sz="2800" dirty="0"/>
            <a:t>1</a:t>
          </a:r>
          <a:endParaRPr lang="zh-CN" altLang="en-US" sz="2800" dirty="0"/>
        </a:p>
      </dgm:t>
    </dgm:pt>
    <dgm:pt modelId="{0F0101BD-80A9-4497-9FEA-7F8C4F1F44F5}" type="parTrans" cxnId="{E93BE210-42C2-4E0C-B34F-2D726884D47A}">
      <dgm:prSet/>
      <dgm:spPr/>
      <dgm:t>
        <a:bodyPr/>
        <a:lstStyle/>
        <a:p>
          <a:endParaRPr lang="zh-CN" altLang="en-US"/>
        </a:p>
      </dgm:t>
    </dgm:pt>
    <dgm:pt modelId="{03390D32-013B-471D-B22A-F6682B7463DF}" type="sibTrans" cxnId="{E93BE210-42C2-4E0C-B34F-2D726884D47A}">
      <dgm:prSet/>
      <dgm:spPr/>
      <dgm:t>
        <a:bodyPr/>
        <a:lstStyle/>
        <a:p>
          <a:endParaRPr lang="zh-CN" altLang="en-US"/>
        </a:p>
      </dgm:t>
    </dgm:pt>
    <dgm:pt modelId="{9E4DC953-3A44-4552-B8C7-F5CD3C31F9E0}">
      <dgm:prSet phldrT="[文本]" custT="1"/>
      <dgm:spPr/>
      <dgm:t>
        <a:bodyPr/>
        <a:lstStyle/>
        <a:p>
          <a:r>
            <a:rPr lang="en-US" sz="1200" dirty="0"/>
            <a:t>2008</a:t>
          </a:r>
          <a:r>
            <a:rPr lang="zh-CN" sz="1200" dirty="0"/>
            <a:t>年</a:t>
          </a:r>
          <a:r>
            <a:rPr lang="en-US" sz="1200" dirty="0"/>
            <a:t>9 </a:t>
          </a:r>
          <a:r>
            <a:rPr lang="zh-CN" sz="1200" dirty="0"/>
            <a:t>月，美国《自然》（</a:t>
          </a:r>
          <a:r>
            <a:rPr lang="en-US" sz="1200" dirty="0"/>
            <a:t>Nature</a:t>
          </a:r>
          <a:r>
            <a:rPr lang="zh-CN" sz="1200" dirty="0"/>
            <a:t>）杂志专刊——</a:t>
          </a:r>
          <a:r>
            <a:rPr lang="en-US" sz="1200" dirty="0"/>
            <a:t>The next </a:t>
          </a:r>
          <a:r>
            <a:rPr lang="en-US" sz="1200" dirty="0" err="1"/>
            <a:t>google</a:t>
          </a:r>
          <a:r>
            <a:rPr lang="en-US" sz="1200" dirty="0"/>
            <a:t>,</a:t>
          </a:r>
          <a:r>
            <a:rPr lang="zh-CN" sz="1200" dirty="0"/>
            <a:t>第一次正式提出“大数据”概念</a:t>
          </a:r>
          <a:r>
            <a:rPr lang="zh-CN" sz="1600" dirty="0"/>
            <a:t>。</a:t>
          </a:r>
          <a:endParaRPr lang="zh-CN" altLang="en-US" sz="1600" dirty="0"/>
        </a:p>
      </dgm:t>
    </dgm:pt>
    <dgm:pt modelId="{4E7F57CA-C3C3-4E05-93CD-2C653C444F98}" type="parTrans" cxnId="{2910EFEF-1AE5-48DC-87D9-9E48D95053DB}">
      <dgm:prSet/>
      <dgm:spPr/>
      <dgm:t>
        <a:bodyPr/>
        <a:lstStyle/>
        <a:p>
          <a:endParaRPr lang="zh-CN" altLang="en-US"/>
        </a:p>
      </dgm:t>
    </dgm:pt>
    <dgm:pt modelId="{1D61F924-9806-40B4-B45A-EF04D7A30D17}" type="sibTrans" cxnId="{2910EFEF-1AE5-48DC-87D9-9E48D95053DB}">
      <dgm:prSet/>
      <dgm:spPr/>
      <dgm:t>
        <a:bodyPr/>
        <a:lstStyle/>
        <a:p>
          <a:endParaRPr lang="zh-CN" altLang="en-US"/>
        </a:p>
      </dgm:t>
    </dgm:pt>
    <dgm:pt modelId="{7151C9E7-DA04-4C8C-9636-B0BD18DF90EF}">
      <dgm:prSet phldrT="[文本]" custT="1"/>
      <dgm:spPr>
        <a:solidFill>
          <a:srgbClr val="3D89BC"/>
        </a:solidFill>
      </dgm:spPr>
      <dgm:t>
        <a:bodyPr/>
        <a:lstStyle/>
        <a:p>
          <a:r>
            <a:rPr lang="en-US" altLang="zh-CN" sz="2800" dirty="0"/>
            <a:t>2</a:t>
          </a:r>
          <a:endParaRPr lang="zh-CN" altLang="en-US" sz="2800" dirty="0"/>
        </a:p>
      </dgm:t>
    </dgm:pt>
    <dgm:pt modelId="{09F12B68-5361-4AFA-B891-0382200FE95A}" type="parTrans" cxnId="{A4CFC5BB-812D-4AD2-A37B-2136CD3DBC96}">
      <dgm:prSet/>
      <dgm:spPr/>
      <dgm:t>
        <a:bodyPr/>
        <a:lstStyle/>
        <a:p>
          <a:endParaRPr lang="zh-CN" altLang="en-US"/>
        </a:p>
      </dgm:t>
    </dgm:pt>
    <dgm:pt modelId="{62F53C71-1305-4794-9A2A-476F49D45127}" type="sibTrans" cxnId="{A4CFC5BB-812D-4AD2-A37B-2136CD3DBC96}">
      <dgm:prSet/>
      <dgm:spPr/>
      <dgm:t>
        <a:bodyPr/>
        <a:lstStyle/>
        <a:p>
          <a:endParaRPr lang="zh-CN" altLang="en-US"/>
        </a:p>
      </dgm:t>
    </dgm:pt>
    <dgm:pt modelId="{15DF4843-0728-4925-B82A-B9B58423BF78}">
      <dgm:prSet phldrT="[文本]" custT="1"/>
      <dgm:spPr/>
      <dgm:t>
        <a:bodyPr/>
        <a:lstStyle/>
        <a:p>
          <a:r>
            <a:rPr lang="en-US" sz="1200" dirty="0"/>
            <a:t>2011</a:t>
          </a:r>
          <a:r>
            <a:rPr lang="zh-CN" sz="1200" dirty="0"/>
            <a:t>年</a:t>
          </a:r>
          <a:r>
            <a:rPr lang="en-US" sz="1200" dirty="0"/>
            <a:t>2</a:t>
          </a:r>
          <a:r>
            <a:rPr lang="zh-CN" sz="1200" dirty="0"/>
            <a:t>月</a:t>
          </a:r>
          <a:r>
            <a:rPr lang="en-US" sz="1200" dirty="0"/>
            <a:t>1</a:t>
          </a:r>
          <a:r>
            <a:rPr lang="zh-CN" sz="1200" dirty="0"/>
            <a:t>日，《科学》（</a:t>
          </a:r>
          <a:r>
            <a:rPr lang="en-US" sz="1200" dirty="0"/>
            <a:t>Science</a:t>
          </a:r>
          <a:r>
            <a:rPr lang="zh-CN" sz="1200" dirty="0"/>
            <a:t>）杂志专刊——</a:t>
          </a:r>
          <a:r>
            <a:rPr lang="en-US" sz="1200" dirty="0"/>
            <a:t>Dealing with data</a:t>
          </a:r>
          <a:r>
            <a:rPr lang="zh-CN" sz="1200" dirty="0"/>
            <a:t>，通过社会调查的方式，第一次综合分析了大数据对人们生活造成的影响，详细描述了人类面临的“数据困境”</a:t>
          </a:r>
          <a:r>
            <a:rPr lang="zh-CN" sz="1000" dirty="0"/>
            <a:t>。</a:t>
          </a:r>
          <a:endParaRPr lang="zh-CN" altLang="en-US" sz="1000" dirty="0"/>
        </a:p>
      </dgm:t>
    </dgm:pt>
    <dgm:pt modelId="{9A2632F6-CF60-48D6-95DA-D2D3CFFCE684}" type="parTrans" cxnId="{4E291151-0E86-486D-BCA1-BA1C8B0D5675}">
      <dgm:prSet/>
      <dgm:spPr/>
      <dgm:t>
        <a:bodyPr/>
        <a:lstStyle/>
        <a:p>
          <a:endParaRPr lang="zh-CN" altLang="en-US"/>
        </a:p>
      </dgm:t>
    </dgm:pt>
    <dgm:pt modelId="{74AE5974-EE46-4FC1-A862-92530231AFF0}" type="sibTrans" cxnId="{4E291151-0E86-486D-BCA1-BA1C8B0D5675}">
      <dgm:prSet/>
      <dgm:spPr/>
      <dgm:t>
        <a:bodyPr/>
        <a:lstStyle/>
        <a:p>
          <a:endParaRPr lang="zh-CN" altLang="en-US"/>
        </a:p>
      </dgm:t>
    </dgm:pt>
    <dgm:pt modelId="{8BC944EC-EDD2-4CD8-9003-4B53A31EE3CB}">
      <dgm:prSet phldrT="[文本]" custT="1"/>
      <dgm:spPr>
        <a:solidFill>
          <a:srgbClr val="3D89BC"/>
        </a:solidFill>
      </dgm:spPr>
      <dgm:t>
        <a:bodyPr/>
        <a:lstStyle/>
        <a:p>
          <a:r>
            <a:rPr lang="en-US" altLang="zh-CN" sz="2800" dirty="0"/>
            <a:t>3</a:t>
          </a:r>
          <a:endParaRPr lang="zh-CN" altLang="en-US" sz="2800" dirty="0"/>
        </a:p>
      </dgm:t>
    </dgm:pt>
    <dgm:pt modelId="{D836D31E-E363-4B02-9BE7-0568DAE86231}" type="parTrans" cxnId="{1CB0A032-AEFA-402B-AB42-57DFB6DF3303}">
      <dgm:prSet/>
      <dgm:spPr/>
      <dgm:t>
        <a:bodyPr/>
        <a:lstStyle/>
        <a:p>
          <a:endParaRPr lang="zh-CN" altLang="en-US"/>
        </a:p>
      </dgm:t>
    </dgm:pt>
    <dgm:pt modelId="{A86A5730-D298-4A3E-A2E3-7B8869E76B3E}" type="sibTrans" cxnId="{1CB0A032-AEFA-402B-AB42-57DFB6DF3303}">
      <dgm:prSet/>
      <dgm:spPr/>
      <dgm:t>
        <a:bodyPr/>
        <a:lstStyle/>
        <a:p>
          <a:endParaRPr lang="zh-CN" altLang="en-US"/>
        </a:p>
      </dgm:t>
    </dgm:pt>
    <dgm:pt modelId="{EDE2119E-7725-4E73-B0DB-5E9CD5644412}">
      <dgm:prSet phldrT="[文本]" custT="1"/>
      <dgm:spPr/>
      <dgm:t>
        <a:bodyPr/>
        <a:lstStyle/>
        <a:p>
          <a:r>
            <a:rPr lang="en-US" sz="1200" dirty="0"/>
            <a:t>2011</a:t>
          </a:r>
          <a:r>
            <a:rPr lang="zh-CN" sz="1200" dirty="0"/>
            <a:t>年</a:t>
          </a:r>
          <a:r>
            <a:rPr lang="en-US" sz="1200" dirty="0"/>
            <a:t>5</a:t>
          </a:r>
          <a:r>
            <a:rPr lang="zh-CN" sz="1200" dirty="0"/>
            <a:t>月，麦肯锡研究院发布报告——</a:t>
          </a:r>
          <a:r>
            <a:rPr lang="en-US" sz="1200" dirty="0"/>
            <a:t>Big data: The next frontier for innovation, competition, and productivity,</a:t>
          </a:r>
          <a:r>
            <a:rPr lang="zh-CN" sz="1200" dirty="0"/>
            <a:t>第一次给大数据做出相对清晰的定义：“大数据是指其大小超出了常规数据库工具获取、储存、管理和分析能力的数据集。”</a:t>
          </a:r>
          <a:endParaRPr lang="zh-CN" altLang="en-US" sz="1200" dirty="0"/>
        </a:p>
      </dgm:t>
    </dgm:pt>
    <dgm:pt modelId="{F6E2E949-37C3-4DED-886C-4E9E8712B314}" type="parTrans" cxnId="{BAE15588-ED7B-4E82-A7BD-D0A5BB187842}">
      <dgm:prSet/>
      <dgm:spPr/>
      <dgm:t>
        <a:bodyPr/>
        <a:lstStyle/>
        <a:p>
          <a:endParaRPr lang="zh-CN" altLang="en-US"/>
        </a:p>
      </dgm:t>
    </dgm:pt>
    <dgm:pt modelId="{0D1D188C-B9EA-4513-947F-52E2CD62AA15}" type="sibTrans" cxnId="{BAE15588-ED7B-4E82-A7BD-D0A5BB187842}">
      <dgm:prSet/>
      <dgm:spPr/>
      <dgm:t>
        <a:bodyPr/>
        <a:lstStyle/>
        <a:p>
          <a:endParaRPr lang="zh-CN" altLang="en-US"/>
        </a:p>
      </dgm:t>
    </dgm:pt>
    <dgm:pt modelId="{21108766-401C-48A1-AFBA-32140676E058}" type="pres">
      <dgm:prSet presAssocID="{44CCE252-96DC-4364-B6D8-D604A68ECA2D}" presName="linearFlow" presStyleCnt="0">
        <dgm:presLayoutVars>
          <dgm:dir/>
          <dgm:animLvl val="lvl"/>
          <dgm:resizeHandles val="exact"/>
        </dgm:presLayoutVars>
      </dgm:prSet>
      <dgm:spPr/>
    </dgm:pt>
    <dgm:pt modelId="{08324E8C-E7E4-48DC-943A-D5DFAD6A33C2}" type="pres">
      <dgm:prSet presAssocID="{E282234F-EE42-470C-8C43-8A78EA6E63BD}" presName="composite" presStyleCnt="0"/>
      <dgm:spPr/>
    </dgm:pt>
    <dgm:pt modelId="{8D40D3E1-C55B-4451-BD13-6C4BBCFB59C4}" type="pres">
      <dgm:prSet presAssocID="{E282234F-EE42-470C-8C43-8A78EA6E63BD}" presName="parentText" presStyleLbl="alignNode1" presStyleIdx="0" presStyleCnt="3">
        <dgm:presLayoutVars>
          <dgm:chMax val="1"/>
          <dgm:bulletEnabled val="1"/>
        </dgm:presLayoutVars>
      </dgm:prSet>
      <dgm:spPr/>
    </dgm:pt>
    <dgm:pt modelId="{565D165C-FB6D-4F91-B721-4130AF3F3A99}" type="pres">
      <dgm:prSet presAssocID="{E282234F-EE42-470C-8C43-8A78EA6E63BD}" presName="descendantText" presStyleLbl="alignAcc1" presStyleIdx="0" presStyleCnt="3">
        <dgm:presLayoutVars>
          <dgm:bulletEnabled val="1"/>
        </dgm:presLayoutVars>
      </dgm:prSet>
      <dgm:spPr/>
    </dgm:pt>
    <dgm:pt modelId="{00FCDB02-AA92-4961-89F7-300473F61CD5}" type="pres">
      <dgm:prSet presAssocID="{03390D32-013B-471D-B22A-F6682B7463DF}" presName="sp" presStyleCnt="0"/>
      <dgm:spPr/>
    </dgm:pt>
    <dgm:pt modelId="{B1EA2659-1B43-4B23-A825-5B082B4578AC}" type="pres">
      <dgm:prSet presAssocID="{7151C9E7-DA04-4C8C-9636-B0BD18DF90EF}" presName="composite" presStyleCnt="0"/>
      <dgm:spPr/>
    </dgm:pt>
    <dgm:pt modelId="{2B022DE4-2826-4456-A48A-9C64F75641DF}" type="pres">
      <dgm:prSet presAssocID="{7151C9E7-DA04-4C8C-9636-B0BD18DF90EF}" presName="parentText" presStyleLbl="alignNode1" presStyleIdx="1" presStyleCnt="3">
        <dgm:presLayoutVars>
          <dgm:chMax val="1"/>
          <dgm:bulletEnabled val="1"/>
        </dgm:presLayoutVars>
      </dgm:prSet>
      <dgm:spPr/>
    </dgm:pt>
    <dgm:pt modelId="{A962E1B6-CC9D-4F15-B0B8-9350163A20CC}" type="pres">
      <dgm:prSet presAssocID="{7151C9E7-DA04-4C8C-9636-B0BD18DF90EF}" presName="descendantText" presStyleLbl="alignAcc1" presStyleIdx="1" presStyleCnt="3">
        <dgm:presLayoutVars>
          <dgm:bulletEnabled val="1"/>
        </dgm:presLayoutVars>
      </dgm:prSet>
      <dgm:spPr/>
    </dgm:pt>
    <dgm:pt modelId="{BDA0193A-A764-4826-9DB4-EC8AB02A4980}" type="pres">
      <dgm:prSet presAssocID="{62F53C71-1305-4794-9A2A-476F49D45127}" presName="sp" presStyleCnt="0"/>
      <dgm:spPr/>
    </dgm:pt>
    <dgm:pt modelId="{9F360C30-B333-4B83-81A8-92D0DCCB742F}" type="pres">
      <dgm:prSet presAssocID="{8BC944EC-EDD2-4CD8-9003-4B53A31EE3CB}" presName="composite" presStyleCnt="0"/>
      <dgm:spPr/>
    </dgm:pt>
    <dgm:pt modelId="{08B9CE72-FD6B-4FC5-9809-34B2EC5598DE}" type="pres">
      <dgm:prSet presAssocID="{8BC944EC-EDD2-4CD8-9003-4B53A31EE3CB}" presName="parentText" presStyleLbl="alignNode1" presStyleIdx="2" presStyleCnt="3">
        <dgm:presLayoutVars>
          <dgm:chMax val="1"/>
          <dgm:bulletEnabled val="1"/>
        </dgm:presLayoutVars>
      </dgm:prSet>
      <dgm:spPr/>
    </dgm:pt>
    <dgm:pt modelId="{48819065-0B0E-41E9-AA52-2A4EBB79C908}" type="pres">
      <dgm:prSet presAssocID="{8BC944EC-EDD2-4CD8-9003-4B53A31EE3CB}" presName="descendantText" presStyleLbl="alignAcc1" presStyleIdx="2" presStyleCnt="3">
        <dgm:presLayoutVars>
          <dgm:bulletEnabled val="1"/>
        </dgm:presLayoutVars>
      </dgm:prSet>
      <dgm:spPr/>
    </dgm:pt>
  </dgm:ptLst>
  <dgm:cxnLst>
    <dgm:cxn modelId="{A5FDC110-76C9-48D4-8031-E8C680A5D79B}" type="presOf" srcId="{9E4DC953-3A44-4552-B8C7-F5CD3C31F9E0}" destId="{565D165C-FB6D-4F91-B721-4130AF3F3A99}" srcOrd="0" destOrd="0" presId="urn:microsoft.com/office/officeart/2005/8/layout/chevron2"/>
    <dgm:cxn modelId="{E93BE210-42C2-4E0C-B34F-2D726884D47A}" srcId="{44CCE252-96DC-4364-B6D8-D604A68ECA2D}" destId="{E282234F-EE42-470C-8C43-8A78EA6E63BD}" srcOrd="0" destOrd="0" parTransId="{0F0101BD-80A9-4497-9FEA-7F8C4F1F44F5}" sibTransId="{03390D32-013B-471D-B22A-F6682B7463DF}"/>
    <dgm:cxn modelId="{A9794225-D4BC-489F-B1AD-1E35FA7DC515}" type="presOf" srcId="{44CCE252-96DC-4364-B6D8-D604A68ECA2D}" destId="{21108766-401C-48A1-AFBA-32140676E058}" srcOrd="0" destOrd="0" presId="urn:microsoft.com/office/officeart/2005/8/layout/chevron2"/>
    <dgm:cxn modelId="{16A55026-5EB2-414E-B026-D45CFD290D61}" type="presOf" srcId="{15DF4843-0728-4925-B82A-B9B58423BF78}" destId="{A962E1B6-CC9D-4F15-B0B8-9350163A20CC}" srcOrd="0" destOrd="0" presId="urn:microsoft.com/office/officeart/2005/8/layout/chevron2"/>
    <dgm:cxn modelId="{1CB0A032-AEFA-402B-AB42-57DFB6DF3303}" srcId="{44CCE252-96DC-4364-B6D8-D604A68ECA2D}" destId="{8BC944EC-EDD2-4CD8-9003-4B53A31EE3CB}" srcOrd="2" destOrd="0" parTransId="{D836D31E-E363-4B02-9BE7-0568DAE86231}" sibTransId="{A86A5730-D298-4A3E-A2E3-7B8869E76B3E}"/>
    <dgm:cxn modelId="{977BD740-31E1-4C2F-8DB3-DF4FBBB1AB7D}" type="presOf" srcId="{E282234F-EE42-470C-8C43-8A78EA6E63BD}" destId="{8D40D3E1-C55B-4451-BD13-6C4BBCFB59C4}" srcOrd="0" destOrd="0" presId="urn:microsoft.com/office/officeart/2005/8/layout/chevron2"/>
    <dgm:cxn modelId="{4E291151-0E86-486D-BCA1-BA1C8B0D5675}" srcId="{7151C9E7-DA04-4C8C-9636-B0BD18DF90EF}" destId="{15DF4843-0728-4925-B82A-B9B58423BF78}" srcOrd="0" destOrd="0" parTransId="{9A2632F6-CF60-48D6-95DA-D2D3CFFCE684}" sibTransId="{74AE5974-EE46-4FC1-A862-92530231AFF0}"/>
    <dgm:cxn modelId="{FEA97A73-8E8E-4B67-A678-79A97B28B114}" type="presOf" srcId="{7151C9E7-DA04-4C8C-9636-B0BD18DF90EF}" destId="{2B022DE4-2826-4456-A48A-9C64F75641DF}" srcOrd="0" destOrd="0" presId="urn:microsoft.com/office/officeart/2005/8/layout/chevron2"/>
    <dgm:cxn modelId="{BAE15588-ED7B-4E82-A7BD-D0A5BB187842}" srcId="{8BC944EC-EDD2-4CD8-9003-4B53A31EE3CB}" destId="{EDE2119E-7725-4E73-B0DB-5E9CD5644412}" srcOrd="0" destOrd="0" parTransId="{F6E2E949-37C3-4DED-886C-4E9E8712B314}" sibTransId="{0D1D188C-B9EA-4513-947F-52E2CD62AA15}"/>
    <dgm:cxn modelId="{8A50D0A1-337F-41E4-A5FD-732514EF79B7}" type="presOf" srcId="{8BC944EC-EDD2-4CD8-9003-4B53A31EE3CB}" destId="{08B9CE72-FD6B-4FC5-9809-34B2EC5598DE}" srcOrd="0" destOrd="0" presId="urn:microsoft.com/office/officeart/2005/8/layout/chevron2"/>
    <dgm:cxn modelId="{A4CFC5BB-812D-4AD2-A37B-2136CD3DBC96}" srcId="{44CCE252-96DC-4364-B6D8-D604A68ECA2D}" destId="{7151C9E7-DA04-4C8C-9636-B0BD18DF90EF}" srcOrd="1" destOrd="0" parTransId="{09F12B68-5361-4AFA-B891-0382200FE95A}" sibTransId="{62F53C71-1305-4794-9A2A-476F49D45127}"/>
    <dgm:cxn modelId="{2AE951CD-1B81-4EEA-8AA4-8B5CEC766DD8}" type="presOf" srcId="{EDE2119E-7725-4E73-B0DB-5E9CD5644412}" destId="{48819065-0B0E-41E9-AA52-2A4EBB79C908}" srcOrd="0" destOrd="0" presId="urn:microsoft.com/office/officeart/2005/8/layout/chevron2"/>
    <dgm:cxn modelId="{2910EFEF-1AE5-48DC-87D9-9E48D95053DB}" srcId="{E282234F-EE42-470C-8C43-8A78EA6E63BD}" destId="{9E4DC953-3A44-4552-B8C7-F5CD3C31F9E0}" srcOrd="0" destOrd="0" parTransId="{4E7F57CA-C3C3-4E05-93CD-2C653C444F98}" sibTransId="{1D61F924-9806-40B4-B45A-EF04D7A30D17}"/>
    <dgm:cxn modelId="{A3EB3872-D426-4B7C-9033-B0837EC135A1}" type="presParOf" srcId="{21108766-401C-48A1-AFBA-32140676E058}" destId="{08324E8C-E7E4-48DC-943A-D5DFAD6A33C2}" srcOrd="0" destOrd="0" presId="urn:microsoft.com/office/officeart/2005/8/layout/chevron2"/>
    <dgm:cxn modelId="{E15E8651-6D94-41B7-8434-2BE4D326ECC6}" type="presParOf" srcId="{08324E8C-E7E4-48DC-943A-D5DFAD6A33C2}" destId="{8D40D3E1-C55B-4451-BD13-6C4BBCFB59C4}" srcOrd="0" destOrd="0" presId="urn:microsoft.com/office/officeart/2005/8/layout/chevron2"/>
    <dgm:cxn modelId="{27BADC40-0178-45C9-B0FB-7BE14DD09152}" type="presParOf" srcId="{08324E8C-E7E4-48DC-943A-D5DFAD6A33C2}" destId="{565D165C-FB6D-4F91-B721-4130AF3F3A99}" srcOrd="1" destOrd="0" presId="urn:microsoft.com/office/officeart/2005/8/layout/chevron2"/>
    <dgm:cxn modelId="{97D38399-AA8C-42FA-B983-C1AA54F00BF6}" type="presParOf" srcId="{21108766-401C-48A1-AFBA-32140676E058}" destId="{00FCDB02-AA92-4961-89F7-300473F61CD5}" srcOrd="1" destOrd="0" presId="urn:microsoft.com/office/officeart/2005/8/layout/chevron2"/>
    <dgm:cxn modelId="{8AFA86DE-BBCA-48CA-9DDD-0FC75593CD54}" type="presParOf" srcId="{21108766-401C-48A1-AFBA-32140676E058}" destId="{B1EA2659-1B43-4B23-A825-5B082B4578AC}" srcOrd="2" destOrd="0" presId="urn:microsoft.com/office/officeart/2005/8/layout/chevron2"/>
    <dgm:cxn modelId="{EDEA3992-6041-404A-81D7-A0C00946CDD7}" type="presParOf" srcId="{B1EA2659-1B43-4B23-A825-5B082B4578AC}" destId="{2B022DE4-2826-4456-A48A-9C64F75641DF}" srcOrd="0" destOrd="0" presId="urn:microsoft.com/office/officeart/2005/8/layout/chevron2"/>
    <dgm:cxn modelId="{8362DFCD-F150-4DC4-8B2D-BA797D134ABA}" type="presParOf" srcId="{B1EA2659-1B43-4B23-A825-5B082B4578AC}" destId="{A962E1B6-CC9D-4F15-B0B8-9350163A20CC}" srcOrd="1" destOrd="0" presId="urn:microsoft.com/office/officeart/2005/8/layout/chevron2"/>
    <dgm:cxn modelId="{98B661CD-6FBA-4BC9-9A0A-B5D06800B03D}" type="presParOf" srcId="{21108766-401C-48A1-AFBA-32140676E058}" destId="{BDA0193A-A764-4826-9DB4-EC8AB02A4980}" srcOrd="3" destOrd="0" presId="urn:microsoft.com/office/officeart/2005/8/layout/chevron2"/>
    <dgm:cxn modelId="{A5F382CC-EAA2-4CFF-B767-2E1713548061}" type="presParOf" srcId="{21108766-401C-48A1-AFBA-32140676E058}" destId="{9F360C30-B333-4B83-81A8-92D0DCCB742F}" srcOrd="4" destOrd="0" presId="urn:microsoft.com/office/officeart/2005/8/layout/chevron2"/>
    <dgm:cxn modelId="{501943AC-142A-480E-B7F1-16C4E64C926D}" type="presParOf" srcId="{9F360C30-B333-4B83-81A8-92D0DCCB742F}" destId="{08B9CE72-FD6B-4FC5-9809-34B2EC5598DE}" srcOrd="0" destOrd="0" presId="urn:microsoft.com/office/officeart/2005/8/layout/chevron2"/>
    <dgm:cxn modelId="{509ADEEF-24E7-4A0D-94A7-006AF55A2BAC}" type="presParOf" srcId="{9F360C30-B333-4B83-81A8-92D0DCCB742F}" destId="{48819065-0B0E-41E9-AA52-2A4EBB79C90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0D3E1-C55B-4451-BD13-6C4BBCFB59C4}">
      <dsp:nvSpPr>
        <dsp:cNvPr id="0" name=""/>
        <dsp:cNvSpPr/>
      </dsp:nvSpPr>
      <dsp:spPr>
        <a:xfrm rot="5400000">
          <a:off x="-210956" y="213152"/>
          <a:ext cx="1406375" cy="984462"/>
        </a:xfrm>
        <a:prstGeom prst="chevron">
          <a:avLst/>
        </a:prstGeom>
        <a:solidFill>
          <a:srgbClr val="3D89B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1</a:t>
          </a:r>
          <a:endParaRPr lang="zh-CN" altLang="en-US" sz="2800" kern="1200" dirty="0"/>
        </a:p>
      </dsp:txBody>
      <dsp:txXfrm rot="-5400000">
        <a:off x="1" y="494426"/>
        <a:ext cx="984462" cy="421913"/>
      </dsp:txXfrm>
    </dsp:sp>
    <dsp:sp modelId="{565D165C-FB6D-4F91-B721-4130AF3F3A99}">
      <dsp:nvSpPr>
        <dsp:cNvPr id="0" name=""/>
        <dsp:cNvSpPr/>
      </dsp:nvSpPr>
      <dsp:spPr>
        <a:xfrm rot="5400000">
          <a:off x="3438280" y="-2451621"/>
          <a:ext cx="914144" cy="582178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2008</a:t>
          </a:r>
          <a:r>
            <a:rPr lang="zh-CN" sz="1200" kern="1200" dirty="0"/>
            <a:t>年</a:t>
          </a:r>
          <a:r>
            <a:rPr lang="en-US" sz="1200" kern="1200" dirty="0"/>
            <a:t>9 </a:t>
          </a:r>
          <a:r>
            <a:rPr lang="zh-CN" sz="1200" kern="1200" dirty="0"/>
            <a:t>月，美国《自然》（</a:t>
          </a:r>
          <a:r>
            <a:rPr lang="en-US" sz="1200" kern="1200" dirty="0"/>
            <a:t>Nature</a:t>
          </a:r>
          <a:r>
            <a:rPr lang="zh-CN" sz="1200" kern="1200" dirty="0"/>
            <a:t>）杂志专刊——</a:t>
          </a:r>
          <a:r>
            <a:rPr lang="en-US" sz="1200" kern="1200" dirty="0"/>
            <a:t>The next </a:t>
          </a:r>
          <a:r>
            <a:rPr lang="en-US" sz="1200" kern="1200" dirty="0" err="1"/>
            <a:t>google</a:t>
          </a:r>
          <a:r>
            <a:rPr lang="en-US" sz="1200" kern="1200" dirty="0"/>
            <a:t>,</a:t>
          </a:r>
          <a:r>
            <a:rPr lang="zh-CN" sz="1200" kern="1200" dirty="0"/>
            <a:t>第一次正式提出“大数据”概念</a:t>
          </a:r>
          <a:r>
            <a:rPr lang="zh-CN" sz="1600" kern="1200" dirty="0"/>
            <a:t>。</a:t>
          </a:r>
          <a:endParaRPr lang="zh-CN" altLang="en-US" sz="1600" kern="1200" dirty="0"/>
        </a:p>
      </dsp:txBody>
      <dsp:txXfrm rot="-5400000">
        <a:off x="984463" y="46821"/>
        <a:ext cx="5777155" cy="824894"/>
      </dsp:txXfrm>
    </dsp:sp>
    <dsp:sp modelId="{2B022DE4-2826-4456-A48A-9C64F75641DF}">
      <dsp:nvSpPr>
        <dsp:cNvPr id="0" name=""/>
        <dsp:cNvSpPr/>
      </dsp:nvSpPr>
      <dsp:spPr>
        <a:xfrm rot="5400000">
          <a:off x="-210956" y="1422833"/>
          <a:ext cx="1406375" cy="984462"/>
        </a:xfrm>
        <a:prstGeom prst="chevron">
          <a:avLst/>
        </a:prstGeom>
        <a:solidFill>
          <a:srgbClr val="3D89B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2</a:t>
          </a:r>
          <a:endParaRPr lang="zh-CN" altLang="en-US" sz="2800" kern="1200" dirty="0"/>
        </a:p>
      </dsp:txBody>
      <dsp:txXfrm rot="-5400000">
        <a:off x="1" y="1704107"/>
        <a:ext cx="984462" cy="421913"/>
      </dsp:txXfrm>
    </dsp:sp>
    <dsp:sp modelId="{A962E1B6-CC9D-4F15-B0B8-9350163A20CC}">
      <dsp:nvSpPr>
        <dsp:cNvPr id="0" name=""/>
        <dsp:cNvSpPr/>
      </dsp:nvSpPr>
      <dsp:spPr>
        <a:xfrm rot="5400000">
          <a:off x="3438280" y="-1241941"/>
          <a:ext cx="914144" cy="582178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2011</a:t>
          </a:r>
          <a:r>
            <a:rPr lang="zh-CN" sz="1200" kern="1200" dirty="0"/>
            <a:t>年</a:t>
          </a:r>
          <a:r>
            <a:rPr lang="en-US" sz="1200" kern="1200" dirty="0"/>
            <a:t>2</a:t>
          </a:r>
          <a:r>
            <a:rPr lang="zh-CN" sz="1200" kern="1200" dirty="0"/>
            <a:t>月</a:t>
          </a:r>
          <a:r>
            <a:rPr lang="en-US" sz="1200" kern="1200" dirty="0"/>
            <a:t>1</a:t>
          </a:r>
          <a:r>
            <a:rPr lang="zh-CN" sz="1200" kern="1200" dirty="0"/>
            <a:t>日，《科学》（</a:t>
          </a:r>
          <a:r>
            <a:rPr lang="en-US" sz="1200" kern="1200" dirty="0"/>
            <a:t>Science</a:t>
          </a:r>
          <a:r>
            <a:rPr lang="zh-CN" sz="1200" kern="1200" dirty="0"/>
            <a:t>）杂志专刊——</a:t>
          </a:r>
          <a:r>
            <a:rPr lang="en-US" sz="1200" kern="1200" dirty="0"/>
            <a:t>Dealing with data</a:t>
          </a:r>
          <a:r>
            <a:rPr lang="zh-CN" sz="1200" kern="1200" dirty="0"/>
            <a:t>，通过社会调查的方式，第一次综合分析了大数据对人们生活造成的影响，详细描述了人类面临的“数据困境”</a:t>
          </a:r>
          <a:r>
            <a:rPr lang="zh-CN" sz="1000" kern="1200" dirty="0"/>
            <a:t>。</a:t>
          </a:r>
          <a:endParaRPr lang="zh-CN" altLang="en-US" sz="1000" kern="1200" dirty="0"/>
        </a:p>
      </dsp:txBody>
      <dsp:txXfrm rot="-5400000">
        <a:off x="984463" y="1256501"/>
        <a:ext cx="5777155" cy="824894"/>
      </dsp:txXfrm>
    </dsp:sp>
    <dsp:sp modelId="{08B9CE72-FD6B-4FC5-9809-34B2EC5598DE}">
      <dsp:nvSpPr>
        <dsp:cNvPr id="0" name=""/>
        <dsp:cNvSpPr/>
      </dsp:nvSpPr>
      <dsp:spPr>
        <a:xfrm rot="5400000">
          <a:off x="-210956" y="2632513"/>
          <a:ext cx="1406375" cy="984462"/>
        </a:xfrm>
        <a:prstGeom prst="chevron">
          <a:avLst/>
        </a:prstGeom>
        <a:solidFill>
          <a:srgbClr val="3D89B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3</a:t>
          </a:r>
          <a:endParaRPr lang="zh-CN" altLang="en-US" sz="2800" kern="1200" dirty="0"/>
        </a:p>
      </dsp:txBody>
      <dsp:txXfrm rot="-5400000">
        <a:off x="1" y="2913787"/>
        <a:ext cx="984462" cy="421913"/>
      </dsp:txXfrm>
    </dsp:sp>
    <dsp:sp modelId="{48819065-0B0E-41E9-AA52-2A4EBB79C908}">
      <dsp:nvSpPr>
        <dsp:cNvPr id="0" name=""/>
        <dsp:cNvSpPr/>
      </dsp:nvSpPr>
      <dsp:spPr>
        <a:xfrm rot="5400000">
          <a:off x="3438280" y="-32260"/>
          <a:ext cx="914144" cy="582178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2011</a:t>
          </a:r>
          <a:r>
            <a:rPr lang="zh-CN" sz="1200" kern="1200" dirty="0"/>
            <a:t>年</a:t>
          </a:r>
          <a:r>
            <a:rPr lang="en-US" sz="1200" kern="1200" dirty="0"/>
            <a:t>5</a:t>
          </a:r>
          <a:r>
            <a:rPr lang="zh-CN" sz="1200" kern="1200" dirty="0"/>
            <a:t>月，麦肯锡研究院发布报告——</a:t>
          </a:r>
          <a:r>
            <a:rPr lang="en-US" sz="1200" kern="1200" dirty="0"/>
            <a:t>Big data: The next frontier for innovation, competition, and productivity,</a:t>
          </a:r>
          <a:r>
            <a:rPr lang="zh-CN" sz="1200" kern="1200" dirty="0"/>
            <a:t>第一次给大数据做出相对清晰的定义：“大数据是指其大小超出了常规数据库工具获取、储存、管理和分析能力的数据集。”</a:t>
          </a:r>
          <a:endParaRPr lang="zh-CN" altLang="en-US" sz="1200" kern="1200" dirty="0"/>
        </a:p>
      </dsp:txBody>
      <dsp:txXfrm rot="-5400000">
        <a:off x="984463" y="2466182"/>
        <a:ext cx="5777155" cy="8248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2021/9/5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2021/9/5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28650" y="551543"/>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2021/9/5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2021/9/5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628650" y="2187443"/>
            <a:ext cx="78867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1" y="174496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629841" y="2615609"/>
            <a:ext cx="386834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74496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29150" y="2615609"/>
            <a:ext cx="388739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2021/9/5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2021/9/5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2428875" y="3733201"/>
            <a:ext cx="428625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2021/9/5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713673"/>
            <a:ext cx="3511241"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28650" y="2313873"/>
            <a:ext cx="3511241"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2021/9/5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365125"/>
            <a:ext cx="681676"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628649" y="365125"/>
            <a:ext cx="7084832"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2021/9/5</a:t>
            </a:fld>
            <a:endParaRPr lang="zh-CN" altLang="en-US" dirty="0"/>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microsoft.com/office/2007/relationships/hdphoto" Target="../media/hdphoto5.wdp"/><Relationship Id="rId3" Type="http://schemas.openxmlformats.org/officeDocument/2006/relationships/image" Target="../media/image13.png"/><Relationship Id="rId7" Type="http://schemas.openxmlformats.org/officeDocument/2006/relationships/image" Target="../media/image17.png"/><Relationship Id="rId12" Type="http://schemas.microsoft.com/office/2007/relationships/hdphoto" Target="../media/hdphoto3.wdp"/><Relationship Id="rId17" Type="http://schemas.openxmlformats.org/officeDocument/2006/relationships/image" Target="../media/image25.png"/><Relationship Id="rId2" Type="http://schemas.openxmlformats.org/officeDocument/2006/relationships/image" Target="../media/image12.jpeg"/><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4.pn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tags" Target="../tags/tag14.xml"/><Relationship Id="rId4"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5" Type="http://schemas.openxmlformats.org/officeDocument/2006/relationships/tags" Target="../tags/tag43.xml"/><Relationship Id="rId4" Type="http://schemas.openxmlformats.org/officeDocument/2006/relationships/tags" Target="../tags/tag4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2.xml"/><Relationship Id="rId5" Type="http://schemas.openxmlformats.org/officeDocument/2006/relationships/tags" Target="../tags/tag48.xml"/><Relationship Id="rId4" Type="http://schemas.openxmlformats.org/officeDocument/2006/relationships/tags" Target="../tags/tag47.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26.jpeg"/></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1"/>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12202" y="1169836"/>
              <a:ext cx="2119582" cy="521970"/>
            </a:xfrm>
            <a:prstGeom prst="rect">
              <a:avLst/>
            </a:prstGeom>
            <a:noFill/>
          </p:spPr>
          <p:txBody>
            <a:bodyPr wrap="none" rtlCol="0">
              <a:spAutoFit/>
            </a:bodyPr>
            <a:lstStyle/>
            <a:p>
              <a:pPr algn="ctr"/>
              <a:r>
                <a:rPr lang="zh-CN" altLang="en-US" sz="2800" dirty="0">
                  <a:solidFill>
                    <a:schemeClr val="accent4"/>
                  </a:solidFill>
                </a:rPr>
                <a:t>第一章　大数据概念与应用</a:t>
              </a:r>
            </a:p>
          </p:txBody>
        </p:sp>
      </p:grpSp>
      <p:grpSp>
        <p:nvGrpSpPr>
          <p:cNvPr id="67" name="组合 66"/>
          <p:cNvGrpSpPr/>
          <p:nvPr/>
        </p:nvGrpSpPr>
        <p:grpSpPr>
          <a:xfrm>
            <a:off x="1754535" y="2048547"/>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48" name="矩形 47"/>
            <p:cNvSpPr/>
            <p:nvPr/>
          </p:nvSpPr>
          <p:spPr>
            <a:xfrm>
              <a:off x="1883286" y="2462595"/>
              <a:ext cx="2712085" cy="414020"/>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1.1</a:t>
              </a:r>
              <a:r>
                <a:rPr lang="zh-CN" altLang="en-US" sz="2100" spc="225" dirty="0">
                  <a:solidFill>
                    <a:schemeClr val="bg1"/>
                  </a:solidFill>
                  <a:latin typeface="微软雅黑" panose="020B0503020204020204" pitchFamily="34" charset="-122"/>
                  <a:ea typeface="微软雅黑" panose="020B0503020204020204" pitchFamily="34" charset="-122"/>
                </a:rPr>
                <a:t>　大数据的概念</a:t>
              </a:r>
            </a:p>
          </p:txBody>
        </p:sp>
      </p:grpSp>
      <p:grpSp>
        <p:nvGrpSpPr>
          <p:cNvPr id="68" name="组合 67"/>
          <p:cNvGrpSpPr/>
          <p:nvPr/>
        </p:nvGrpSpPr>
        <p:grpSpPr>
          <a:xfrm>
            <a:off x="1754535" y="275355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0" name="矩形 49"/>
            <p:cNvSpPr/>
            <p:nvPr/>
          </p:nvSpPr>
          <p:spPr>
            <a:xfrm>
              <a:off x="1881814" y="2945869"/>
              <a:ext cx="2712085" cy="414020"/>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大数据的来源</a:t>
              </a:r>
            </a:p>
          </p:txBody>
        </p:sp>
      </p:grpSp>
      <p:grpSp>
        <p:nvGrpSpPr>
          <p:cNvPr id="69" name="组合 68"/>
          <p:cNvGrpSpPr/>
          <p:nvPr/>
        </p:nvGrpSpPr>
        <p:grpSpPr>
          <a:xfrm>
            <a:off x="1754535" y="3469343"/>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2" name="矩形 51"/>
            <p:cNvSpPr/>
            <p:nvPr/>
          </p:nvSpPr>
          <p:spPr>
            <a:xfrm>
              <a:off x="1881814" y="3411473"/>
              <a:ext cx="3597910" cy="414020"/>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大数据的特征及意义</a:t>
              </a:r>
            </a:p>
          </p:txBody>
        </p:sp>
      </p:grpSp>
      <p:grpSp>
        <p:nvGrpSpPr>
          <p:cNvPr id="70" name="组合 69"/>
          <p:cNvGrpSpPr/>
          <p:nvPr/>
        </p:nvGrpSpPr>
        <p:grpSpPr>
          <a:xfrm>
            <a:off x="1754535" y="4185131"/>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4" name="矩形 53"/>
            <p:cNvSpPr/>
            <p:nvPr/>
          </p:nvSpPr>
          <p:spPr>
            <a:xfrm>
              <a:off x="1881814" y="3877077"/>
              <a:ext cx="3302635" cy="414020"/>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大数据的表现形态</a:t>
              </a:r>
            </a:p>
          </p:txBody>
        </p:sp>
      </p:grpSp>
      <p:sp>
        <p:nvSpPr>
          <p:cNvPr id="32" name="矩形 31"/>
          <p:cNvSpPr/>
          <p:nvPr/>
        </p:nvSpPr>
        <p:spPr>
          <a:xfrm>
            <a:off x="-7143" y="-9147"/>
            <a:ext cx="9158091"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5" name="矩形 34"/>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chemeClr val="tx1">
                    <a:lumMod val="75000"/>
                    <a:lumOff val="25000"/>
                  </a:schemeClr>
                </a:solidFill>
              </a:rPr>
              <a:t> 1.5      </a:t>
            </a:r>
            <a:r>
              <a:rPr lang="zh-CN" altLang="en-US" sz="2100" dirty="0">
                <a:solidFill>
                  <a:schemeClr val="tx1">
                    <a:lumMod val="75000"/>
                    <a:lumOff val="25000"/>
                  </a:schemeClr>
                </a:solidFill>
              </a:rPr>
              <a:t>大数据的应用场景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1"/>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12202" y="1169836"/>
              <a:ext cx="2119582" cy="521970"/>
            </a:xfrm>
            <a:prstGeom prst="rect">
              <a:avLst/>
            </a:prstGeom>
            <a:noFill/>
          </p:spPr>
          <p:txBody>
            <a:bodyPr wrap="none" rtlCol="0">
              <a:spAutoFit/>
            </a:bodyPr>
            <a:lstStyle/>
            <a:p>
              <a:pPr algn="ctr"/>
              <a:r>
                <a:rPr lang="zh-CN" altLang="en-US" sz="2800" dirty="0">
                  <a:solidFill>
                    <a:schemeClr val="accent4"/>
                  </a:solidFill>
                </a:rPr>
                <a:t>第一章　大数据概念与应用</a:t>
              </a:r>
            </a:p>
          </p:txBody>
        </p:sp>
      </p:grpSp>
      <p:grpSp>
        <p:nvGrpSpPr>
          <p:cNvPr id="67" name="组合 66"/>
          <p:cNvGrpSpPr/>
          <p:nvPr/>
        </p:nvGrpSpPr>
        <p:grpSpPr>
          <a:xfrm>
            <a:off x="1754535" y="2048547"/>
            <a:ext cx="5693399" cy="414020"/>
            <a:chOff x="1807265" y="2462595"/>
            <a:chExt cx="5693399" cy="414020"/>
          </a:xfrm>
          <a:solidFill>
            <a:schemeClr val="bg2"/>
          </a:solidFill>
        </p:grpSpPr>
        <p:sp>
          <p:nvSpPr>
            <p:cNvPr id="47"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48" name="矩形 47"/>
            <p:cNvSpPr/>
            <p:nvPr/>
          </p:nvSpPr>
          <p:spPr>
            <a:xfrm>
              <a:off x="1883286" y="2462595"/>
              <a:ext cx="2712085" cy="414020"/>
            </a:xfrm>
            <a:prstGeom prst="rect">
              <a:avLst/>
            </a:prstGeom>
            <a:grpFill/>
          </p:spPr>
          <p:txBody>
            <a:bodyPr wrap="none">
              <a:spAutoFit/>
            </a:bodyPr>
            <a:lstStyle/>
            <a:p>
              <a:r>
                <a:rPr lang="en-US" altLang="zh-CN" sz="2100" spc="225" dirty="0">
                  <a:solidFill>
                    <a:schemeClr val="tx1"/>
                  </a:solidFill>
                  <a:latin typeface="微软雅黑" panose="020B0503020204020204" pitchFamily="34" charset="-122"/>
                  <a:ea typeface="微软雅黑" panose="020B0503020204020204" pitchFamily="34" charset="-122"/>
                </a:rPr>
                <a:t>1.1</a:t>
              </a:r>
              <a:r>
                <a:rPr lang="zh-CN" altLang="en-US" sz="2100" spc="225" dirty="0">
                  <a:solidFill>
                    <a:schemeClr val="tx1"/>
                  </a:solidFill>
                  <a:latin typeface="微软雅黑" panose="020B0503020204020204" pitchFamily="34" charset="-122"/>
                  <a:ea typeface="微软雅黑" panose="020B0503020204020204" pitchFamily="34" charset="-122"/>
                </a:rPr>
                <a:t>　大数据的概念</a:t>
              </a:r>
            </a:p>
          </p:txBody>
        </p:sp>
      </p:grpSp>
      <p:grpSp>
        <p:nvGrpSpPr>
          <p:cNvPr id="68" name="组合 67"/>
          <p:cNvGrpSpPr/>
          <p:nvPr/>
        </p:nvGrpSpPr>
        <p:grpSpPr>
          <a:xfrm>
            <a:off x="1754535" y="275355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0" name="矩形 49"/>
            <p:cNvSpPr/>
            <p:nvPr/>
          </p:nvSpPr>
          <p:spPr>
            <a:xfrm>
              <a:off x="1881814" y="2945869"/>
              <a:ext cx="2712085" cy="414020"/>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1.2</a:t>
              </a:r>
              <a:r>
                <a:rPr lang="zh-CN" altLang="en-US" sz="2100" spc="225" dirty="0">
                  <a:solidFill>
                    <a:schemeClr val="bg1"/>
                  </a:solidFill>
                  <a:latin typeface="微软雅黑" panose="020B0503020204020204" pitchFamily="34" charset="-122"/>
                  <a:ea typeface="微软雅黑" panose="020B0503020204020204" pitchFamily="34" charset="-122"/>
                </a:rPr>
                <a:t>　大数据的来源</a:t>
              </a:r>
            </a:p>
          </p:txBody>
        </p:sp>
      </p:grpSp>
      <p:grpSp>
        <p:nvGrpSpPr>
          <p:cNvPr id="69" name="组合 68"/>
          <p:cNvGrpSpPr/>
          <p:nvPr/>
        </p:nvGrpSpPr>
        <p:grpSpPr>
          <a:xfrm>
            <a:off x="1754535" y="3469343"/>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2" name="矩形 51"/>
            <p:cNvSpPr/>
            <p:nvPr/>
          </p:nvSpPr>
          <p:spPr>
            <a:xfrm>
              <a:off x="1881814" y="3411473"/>
              <a:ext cx="3597910" cy="414020"/>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大数据的特征及意义</a:t>
              </a:r>
            </a:p>
          </p:txBody>
        </p:sp>
      </p:grpSp>
      <p:grpSp>
        <p:nvGrpSpPr>
          <p:cNvPr id="70" name="组合 69"/>
          <p:cNvGrpSpPr/>
          <p:nvPr/>
        </p:nvGrpSpPr>
        <p:grpSpPr>
          <a:xfrm>
            <a:off x="1754535" y="4185131"/>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4" name="矩形 53"/>
            <p:cNvSpPr/>
            <p:nvPr/>
          </p:nvSpPr>
          <p:spPr>
            <a:xfrm>
              <a:off x="1881814" y="3877077"/>
              <a:ext cx="3302635" cy="414020"/>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大数据的表现形态</a:t>
              </a:r>
            </a:p>
          </p:txBody>
        </p:sp>
      </p:grpSp>
      <p:sp>
        <p:nvSpPr>
          <p:cNvPr id="32" name="矩形 31"/>
          <p:cNvSpPr/>
          <p:nvPr/>
        </p:nvSpPr>
        <p:spPr>
          <a:xfrm>
            <a:off x="-7143" y="-9147"/>
            <a:ext cx="9158091"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5" name="矩形 34"/>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chemeClr val="tx1">
                    <a:lumMod val="75000"/>
                    <a:lumOff val="25000"/>
                  </a:schemeClr>
                </a:solidFill>
              </a:rPr>
              <a:t> 1.5      </a:t>
            </a:r>
            <a:r>
              <a:rPr lang="zh-CN" altLang="en-US" sz="2100" dirty="0">
                <a:solidFill>
                  <a:schemeClr val="tx1">
                    <a:lumMod val="75000"/>
                    <a:lumOff val="25000"/>
                  </a:schemeClr>
                </a:solidFill>
              </a:rPr>
              <a:t>大数据的应用场景</a:t>
            </a:r>
          </a:p>
        </p:txBody>
      </p:sp>
      <p:sp>
        <p:nvSpPr>
          <p:cNvPr id="18" name="矩形 17"/>
          <p:cNvSpPr/>
          <p:nvPr/>
        </p:nvSpPr>
        <p:spPr>
          <a:xfrm>
            <a:off x="52070" y="-8890"/>
            <a:ext cx="9040495"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355">
                <a:solidFill>
                  <a:prstClr val="white"/>
                </a:solidFill>
              </a:rPr>
              <a:t>大数据应用人才培养系列教材</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31720" cy="322580"/>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大数据的来源</a:t>
            </a: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矩形 1"/>
          <p:cNvSpPr/>
          <p:nvPr/>
        </p:nvSpPr>
        <p:spPr>
          <a:xfrm>
            <a:off x="3834003" y="5700864"/>
            <a:ext cx="1160780" cy="260350"/>
          </a:xfrm>
          <a:prstGeom prst="rect">
            <a:avLst/>
          </a:prstGeom>
        </p:spPr>
        <p:txBody>
          <a:bodyPr wrap="none">
            <a:spAutoFit/>
          </a:bodyPr>
          <a:lstStyle/>
          <a:p>
            <a:r>
              <a:rPr lang="zh-CN" altLang="zh-CN" sz="1100" b="1" dirty="0"/>
              <a:t>全球数据总量图</a:t>
            </a:r>
            <a:endParaRPr lang="zh-CN" altLang="en-US" sz="1100" b="1" dirty="0"/>
          </a:p>
        </p:txBody>
      </p:sp>
      <p:sp>
        <p:nvSpPr>
          <p:cNvPr id="3" name="矩形 2"/>
          <p:cNvSpPr/>
          <p:nvPr/>
        </p:nvSpPr>
        <p:spPr>
          <a:xfrm>
            <a:off x="508957" y="1146261"/>
            <a:ext cx="8108832" cy="583565"/>
          </a:xfrm>
          <a:prstGeom prst="rect">
            <a:avLst/>
          </a:prstGeom>
        </p:spPr>
        <p:txBody>
          <a:bodyPr wrap="square">
            <a:spAutoFit/>
          </a:bodyPr>
          <a:lstStyle/>
          <a:p>
            <a:r>
              <a:rPr lang="zh-CN" altLang="zh-CN" sz="1600" dirty="0"/>
              <a:t>杰姆·格雷（</a:t>
            </a:r>
            <a:r>
              <a:rPr lang="en-US" altLang="zh-CN" sz="1600" dirty="0"/>
              <a:t>Jim Gray</a:t>
            </a:r>
            <a:r>
              <a:rPr lang="zh-CN" altLang="zh-CN" sz="1600" dirty="0"/>
              <a:t>）提出著名的“新摩尔定律”，即人类有史以来的数据总量，每过</a:t>
            </a:r>
            <a:r>
              <a:rPr lang="en-US" altLang="zh-CN" sz="1600" dirty="0"/>
              <a:t>18</a:t>
            </a:r>
            <a:r>
              <a:rPr lang="zh-CN" altLang="zh-CN" sz="1600" dirty="0"/>
              <a:t>个月就会翻一番</a:t>
            </a:r>
            <a:r>
              <a:rPr lang="zh-CN" altLang="en-US" sz="1600" dirty="0"/>
              <a:t>。</a:t>
            </a:r>
          </a:p>
        </p:txBody>
      </p:sp>
      <p:grpSp>
        <p:nvGrpSpPr>
          <p:cNvPr id="43" name="组合 42"/>
          <p:cNvGrpSpPr/>
          <p:nvPr/>
        </p:nvGrpSpPr>
        <p:grpSpPr>
          <a:xfrm>
            <a:off x="807988" y="1903495"/>
            <a:ext cx="7634385" cy="3792568"/>
            <a:chOff x="901700" y="1223046"/>
            <a:chExt cx="10972800" cy="4995285"/>
          </a:xfrm>
        </p:grpSpPr>
        <p:graphicFrame>
          <p:nvGraphicFramePr>
            <p:cNvPr id="53" name="图表 52"/>
            <p:cNvGraphicFramePr/>
            <p:nvPr/>
          </p:nvGraphicFramePr>
          <p:xfrm>
            <a:off x="901700" y="1378858"/>
            <a:ext cx="10972800" cy="4817532"/>
          </p:xfrm>
          <a:graphic>
            <a:graphicData uri="http://schemas.openxmlformats.org/drawingml/2006/chart">
              <c:chart xmlns:c="http://schemas.openxmlformats.org/drawingml/2006/chart" xmlns:r="http://schemas.openxmlformats.org/officeDocument/2006/relationships" r:id="rId2"/>
            </a:graphicData>
          </a:graphic>
        </p:graphicFrame>
        <p:sp>
          <p:nvSpPr>
            <p:cNvPr id="55" name="文本框 19"/>
            <p:cNvSpPr txBox="1"/>
            <p:nvPr/>
          </p:nvSpPr>
          <p:spPr>
            <a:xfrm>
              <a:off x="1178739" y="1223046"/>
              <a:ext cx="759347" cy="395605"/>
            </a:xfrm>
            <a:prstGeom prst="rect">
              <a:avLst/>
            </a:prstGeom>
            <a:noFill/>
          </p:spPr>
          <p:txBody>
            <a:bodyPr wrap="none" rtlCol="0">
              <a:spAutoFit/>
            </a:bodyPr>
            <a:lstStyle/>
            <a:p>
              <a:r>
                <a:rPr lang="en-US" altLang="zh-CN" sz="1355" dirty="0">
                  <a:solidFill>
                    <a:prstClr val="black">
                      <a:lumMod val="75000"/>
                      <a:lumOff val="25000"/>
                    </a:prstClr>
                  </a:solidFill>
                </a:rPr>
                <a:t>(EB)</a:t>
              </a:r>
              <a:endParaRPr lang="zh-CN" altLang="en-US" sz="1355" dirty="0">
                <a:solidFill>
                  <a:prstClr val="black">
                    <a:lumMod val="75000"/>
                    <a:lumOff val="25000"/>
                  </a:prstClr>
                </a:solidFill>
              </a:endParaRPr>
            </a:p>
          </p:txBody>
        </p:sp>
        <p:sp>
          <p:nvSpPr>
            <p:cNvPr id="60" name="文本框 20"/>
            <p:cNvSpPr txBox="1"/>
            <p:nvPr/>
          </p:nvSpPr>
          <p:spPr>
            <a:xfrm>
              <a:off x="10883898" y="5822726"/>
              <a:ext cx="925455" cy="395605"/>
            </a:xfrm>
            <a:prstGeom prst="rect">
              <a:avLst/>
            </a:prstGeom>
            <a:noFill/>
          </p:spPr>
          <p:txBody>
            <a:bodyPr wrap="none" rtlCol="0">
              <a:spAutoFit/>
            </a:bodyPr>
            <a:lstStyle/>
            <a:p>
              <a:r>
                <a:rPr lang="en-US" altLang="zh-CN" sz="1355" dirty="0">
                  <a:solidFill>
                    <a:prstClr val="black">
                      <a:lumMod val="75000"/>
                      <a:lumOff val="25000"/>
                    </a:prstClr>
                  </a:solidFill>
                </a:rPr>
                <a:t>(</a:t>
              </a:r>
              <a:r>
                <a:rPr lang="zh-CN" altLang="en-US" sz="1355" dirty="0">
                  <a:solidFill>
                    <a:prstClr val="black">
                      <a:lumMod val="75000"/>
                      <a:lumOff val="25000"/>
                    </a:prstClr>
                  </a:solidFill>
                </a:rPr>
                <a:t>年份</a:t>
              </a:r>
              <a:r>
                <a:rPr lang="en-US" altLang="zh-CN" sz="1355" dirty="0">
                  <a:solidFill>
                    <a:prstClr val="black">
                      <a:lumMod val="75000"/>
                      <a:lumOff val="25000"/>
                    </a:prstClr>
                  </a:solidFill>
                </a:rPr>
                <a:t>)</a:t>
              </a:r>
              <a:endParaRPr lang="zh-CN" altLang="en-US" sz="1355" dirty="0">
                <a:solidFill>
                  <a:prstClr val="black">
                    <a:lumMod val="75000"/>
                    <a:lumOff val="25000"/>
                  </a:prstClr>
                </a:solidFill>
              </a:endParaRPr>
            </a:p>
          </p:txBody>
        </p:sp>
      </p:grpSp>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pic>
        <p:nvPicPr>
          <p:cNvPr id="678" name="图片 677"/>
          <p:cNvPicPr>
            <a:picLocks noChangeAspect="1"/>
          </p:cNvPicPr>
          <p:nvPr/>
        </p:nvPicPr>
        <p:blipFill rotWithShape="1">
          <a:blip r:embed="rId2"/>
          <a:srcRect l="19090" t="21720" r="16280" b="22029"/>
          <a:stretch>
            <a:fillRect/>
          </a:stretch>
        </p:blipFill>
        <p:spPr>
          <a:xfrm>
            <a:off x="-38100" y="-22225"/>
            <a:ext cx="9201151" cy="6829427"/>
          </a:xfrm>
          <a:prstGeom prst="rect">
            <a:avLst/>
          </a:prstGeom>
        </p:spPr>
      </p:pic>
      <p:sp>
        <p:nvSpPr>
          <p:cNvPr id="8" name="文本框 7"/>
          <p:cNvSpPr txBox="1"/>
          <p:nvPr/>
        </p:nvSpPr>
        <p:spPr>
          <a:xfrm>
            <a:off x="2301995" y="2419383"/>
            <a:ext cx="4536440" cy="1951355"/>
          </a:xfrm>
          <a:prstGeom prst="rect">
            <a:avLst/>
          </a:prstGeom>
          <a:noFill/>
        </p:spPr>
        <p:txBody>
          <a:bodyPr wrap="none" rtlCol="0">
            <a:spAutoFit/>
          </a:bodyPr>
          <a:lstStyle/>
          <a:p>
            <a:pPr algn="ctr">
              <a:lnSpc>
                <a:spcPct val="150000"/>
              </a:lnSpc>
            </a:pPr>
            <a:r>
              <a:rPr lang="zh-CN" altLang="en-US" sz="4055" b="1" spc="225" dirty="0">
                <a:solidFill>
                  <a:srgbClr val="00B0F0"/>
                </a:solidFill>
              </a:rPr>
              <a:t>为什么全球数据量</a:t>
            </a:r>
            <a:endParaRPr lang="en-US" altLang="zh-CN" sz="4055" b="1" spc="225" dirty="0">
              <a:solidFill>
                <a:srgbClr val="00B0F0"/>
              </a:solidFill>
            </a:endParaRPr>
          </a:p>
          <a:p>
            <a:pPr algn="ctr"/>
            <a:r>
              <a:rPr lang="zh-CN" altLang="en-US" sz="4055" b="1" spc="225" dirty="0">
                <a:solidFill>
                  <a:srgbClr val="00B0F0"/>
                </a:solidFill>
              </a:rPr>
              <a:t>增长如此之</a:t>
            </a:r>
            <a:r>
              <a:rPr lang="zh-CN" altLang="en-US" sz="6000" b="1" spc="225" dirty="0">
                <a:solidFill>
                  <a:prstClr val="white"/>
                </a:solidFill>
              </a:rPr>
              <a:t>快</a:t>
            </a:r>
            <a:r>
              <a:rPr lang="zh-CN" altLang="en-US" sz="4055" b="1" spc="225" dirty="0">
                <a:solidFill>
                  <a:srgbClr val="00B0F0"/>
                </a:solidFill>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手机"/>
          <p:cNvPicPr>
            <a:picLocks noChangeAspect="1"/>
          </p:cNvPicPr>
          <p:nvPr/>
        </p:nvPicPr>
        <p:blipFill>
          <a:blip r:embed="rId2"/>
          <a:stretch>
            <a:fillRect/>
          </a:stretch>
        </p:blipFill>
        <p:spPr>
          <a:xfrm>
            <a:off x="394335" y="3563620"/>
            <a:ext cx="2611755" cy="1748155"/>
          </a:xfrm>
          <a:prstGeom prst="rect">
            <a:avLst/>
          </a:prstGeom>
        </p:spPr>
      </p:pic>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1905"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31720" cy="322580"/>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大数据的来源</a:t>
            </a: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8" name="矩形 27"/>
          <p:cNvSpPr/>
          <p:nvPr/>
        </p:nvSpPr>
        <p:spPr>
          <a:xfrm>
            <a:off x="346075" y="1511935"/>
            <a:ext cx="8242300" cy="3909695"/>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grpSp>
        <p:nvGrpSpPr>
          <p:cNvPr id="14" name="组合 13"/>
          <p:cNvGrpSpPr/>
          <p:nvPr/>
        </p:nvGrpSpPr>
        <p:grpSpPr>
          <a:xfrm>
            <a:off x="367665" y="1315720"/>
            <a:ext cx="8214360" cy="4105911"/>
            <a:chOff x="2979" y="2072"/>
            <a:chExt cx="12936" cy="6466"/>
          </a:xfrm>
        </p:grpSpPr>
        <p:grpSp>
          <p:nvGrpSpPr>
            <p:cNvPr id="13" name="组合 12"/>
            <p:cNvGrpSpPr/>
            <p:nvPr/>
          </p:nvGrpSpPr>
          <p:grpSpPr>
            <a:xfrm>
              <a:off x="2979" y="2405"/>
              <a:ext cx="12936" cy="6133"/>
              <a:chOff x="2966" y="2415"/>
              <a:chExt cx="12936" cy="6133"/>
            </a:xfrm>
          </p:grpSpPr>
          <p:pic>
            <p:nvPicPr>
              <p:cNvPr id="12" name="图片 11" descr="iPad"/>
              <p:cNvPicPr>
                <a:picLocks noChangeAspect="1"/>
              </p:cNvPicPr>
              <p:nvPr/>
            </p:nvPicPr>
            <p:blipFill>
              <a:blip r:embed="rId3"/>
              <a:stretch>
                <a:fillRect/>
              </a:stretch>
            </p:blipFill>
            <p:spPr>
              <a:xfrm>
                <a:off x="11363" y="5556"/>
                <a:ext cx="4518" cy="2992"/>
              </a:xfrm>
              <a:prstGeom prst="rect">
                <a:avLst/>
              </a:prstGeom>
            </p:spPr>
          </p:pic>
          <p:pic>
            <p:nvPicPr>
              <p:cNvPr id="11" name="图片 10" descr="智能手表2"/>
              <p:cNvPicPr>
                <a:picLocks noChangeAspect="1"/>
              </p:cNvPicPr>
              <p:nvPr/>
            </p:nvPicPr>
            <p:blipFill>
              <a:blip r:embed="rId4"/>
              <a:stretch>
                <a:fillRect/>
              </a:stretch>
            </p:blipFill>
            <p:spPr>
              <a:xfrm>
                <a:off x="7155" y="5493"/>
                <a:ext cx="4527" cy="2985"/>
              </a:xfrm>
              <a:prstGeom prst="rect">
                <a:avLst/>
              </a:prstGeom>
            </p:spPr>
          </p:pic>
          <p:pic>
            <p:nvPicPr>
              <p:cNvPr id="6" name="图片 5" descr="捕获"/>
              <p:cNvPicPr>
                <a:picLocks noChangeAspect="1"/>
              </p:cNvPicPr>
              <p:nvPr/>
            </p:nvPicPr>
            <p:blipFill>
              <a:blip r:embed="rId5"/>
              <a:stretch>
                <a:fillRect/>
              </a:stretch>
            </p:blipFill>
            <p:spPr>
              <a:xfrm>
                <a:off x="9456" y="2443"/>
                <a:ext cx="6446" cy="3106"/>
              </a:xfrm>
              <a:prstGeom prst="rect">
                <a:avLst/>
              </a:prstGeom>
            </p:spPr>
          </p:pic>
          <p:pic>
            <p:nvPicPr>
              <p:cNvPr id="8" name="图片 7" descr="手机"/>
              <p:cNvPicPr>
                <a:picLocks noChangeAspect="1"/>
              </p:cNvPicPr>
              <p:nvPr/>
            </p:nvPicPr>
            <p:blipFill>
              <a:blip r:embed="rId2"/>
              <a:stretch>
                <a:fillRect/>
              </a:stretch>
            </p:blipFill>
            <p:spPr>
              <a:xfrm>
                <a:off x="3113" y="5577"/>
                <a:ext cx="4113" cy="2956"/>
              </a:xfrm>
              <a:prstGeom prst="rect">
                <a:avLst/>
              </a:prstGeom>
            </p:spPr>
          </p:pic>
          <p:pic>
            <p:nvPicPr>
              <p:cNvPr id="2" name="图片 1" descr="ph1449-p01677"/>
              <p:cNvPicPr>
                <a:picLocks noChangeAspect="1"/>
              </p:cNvPicPr>
              <p:nvPr/>
            </p:nvPicPr>
            <p:blipFill>
              <a:blip r:embed="rId6"/>
              <a:stretch>
                <a:fillRect/>
              </a:stretch>
            </p:blipFill>
            <p:spPr>
              <a:xfrm>
                <a:off x="2966" y="2415"/>
                <a:ext cx="6489" cy="3162"/>
              </a:xfrm>
              <a:prstGeom prst="rect">
                <a:avLst/>
              </a:prstGeom>
            </p:spPr>
          </p:pic>
          <p:grpSp>
            <p:nvGrpSpPr>
              <p:cNvPr id="56" name="组合 55"/>
              <p:cNvGrpSpPr/>
              <p:nvPr/>
            </p:nvGrpSpPr>
            <p:grpSpPr>
              <a:xfrm>
                <a:off x="3459" y="7505"/>
                <a:ext cx="2999" cy="1022"/>
                <a:chOff x="1307154" y="2302514"/>
                <a:chExt cx="2539132" cy="865180"/>
              </a:xfrm>
            </p:grpSpPr>
            <p:sp>
              <p:nvSpPr>
                <p:cNvPr id="57" name="矩形 5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58" name="矩形 5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59" name="文本框 42"/>
                <p:cNvSpPr txBox="1"/>
                <p:nvPr/>
              </p:nvSpPr>
              <p:spPr>
                <a:xfrm>
                  <a:off x="1765050" y="2442717"/>
                  <a:ext cx="1983039" cy="6137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prstClr val="white"/>
                      </a:solidFill>
                    </a:rPr>
                    <a:t>   </a:t>
                  </a:r>
                  <a:r>
                    <a:rPr lang="zh-CN" altLang="en-US" sz="2400" b="1" dirty="0">
                      <a:solidFill>
                        <a:prstClr val="white"/>
                      </a:solidFill>
                    </a:rPr>
                    <a:t>手机</a:t>
                  </a:r>
                </a:p>
              </p:txBody>
            </p:sp>
          </p:grpSp>
          <p:grpSp>
            <p:nvGrpSpPr>
              <p:cNvPr id="63" name="组合 62"/>
              <p:cNvGrpSpPr/>
              <p:nvPr/>
            </p:nvGrpSpPr>
            <p:grpSpPr>
              <a:xfrm>
                <a:off x="11287" y="4461"/>
                <a:ext cx="2999" cy="1022"/>
                <a:chOff x="1307154" y="2302514"/>
                <a:chExt cx="2539132" cy="865180"/>
              </a:xfrm>
            </p:grpSpPr>
            <p:sp>
              <p:nvSpPr>
                <p:cNvPr id="64" name="矩形 63"/>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65" name="矩形 64"/>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66" name="文本框 46"/>
                <p:cNvSpPr txBox="1"/>
                <p:nvPr/>
              </p:nvSpPr>
              <p:spPr>
                <a:xfrm>
                  <a:off x="1436039" y="2442717"/>
                  <a:ext cx="2324100" cy="6137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智能家电</a:t>
                  </a:r>
                </a:p>
              </p:txBody>
            </p:sp>
          </p:grpSp>
          <p:grpSp>
            <p:nvGrpSpPr>
              <p:cNvPr id="67" name="组合 66"/>
              <p:cNvGrpSpPr/>
              <p:nvPr/>
            </p:nvGrpSpPr>
            <p:grpSpPr>
              <a:xfrm>
                <a:off x="8249" y="7492"/>
                <a:ext cx="2795" cy="1022"/>
                <a:chOff x="1307154" y="2302514"/>
                <a:chExt cx="2605864" cy="865180"/>
              </a:xfrm>
            </p:grpSpPr>
            <p:sp>
              <p:nvSpPr>
                <p:cNvPr id="68" name="矩形 6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69" name="矩形 6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70" name="文本框 50"/>
                <p:cNvSpPr txBox="1"/>
                <p:nvPr/>
              </p:nvSpPr>
              <p:spPr>
                <a:xfrm>
                  <a:off x="1588918" y="2442717"/>
                  <a:ext cx="2324100" cy="6137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智能手表</a:t>
                  </a:r>
                </a:p>
              </p:txBody>
            </p:sp>
          </p:grpSp>
          <p:grpSp>
            <p:nvGrpSpPr>
              <p:cNvPr id="42" name="组合 41"/>
              <p:cNvGrpSpPr/>
              <p:nvPr/>
            </p:nvGrpSpPr>
            <p:grpSpPr>
              <a:xfrm>
                <a:off x="4353" y="4295"/>
                <a:ext cx="2999" cy="1022"/>
                <a:chOff x="1307154" y="2302514"/>
                <a:chExt cx="2539132" cy="865180"/>
              </a:xfrm>
            </p:grpSpPr>
            <p:sp>
              <p:nvSpPr>
                <p:cNvPr id="43" name="矩形 4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44" name="矩形 4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45" name="文本框 23"/>
                <p:cNvSpPr txBox="1"/>
                <p:nvPr/>
              </p:nvSpPr>
              <p:spPr>
                <a:xfrm>
                  <a:off x="1696263" y="2442717"/>
                  <a:ext cx="1983039" cy="6137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电脑</a:t>
                  </a:r>
                </a:p>
              </p:txBody>
            </p:sp>
          </p:grpSp>
          <p:grpSp>
            <p:nvGrpSpPr>
              <p:cNvPr id="50" name="组合 49"/>
              <p:cNvGrpSpPr/>
              <p:nvPr/>
            </p:nvGrpSpPr>
            <p:grpSpPr>
              <a:xfrm>
                <a:off x="12174" y="7488"/>
                <a:ext cx="2999" cy="1022"/>
                <a:chOff x="1307154" y="2302514"/>
                <a:chExt cx="2539132" cy="865180"/>
              </a:xfrm>
            </p:grpSpPr>
            <p:sp>
              <p:nvSpPr>
                <p:cNvPr id="51" name="矩形 50"/>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52" name="矩形 51"/>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54" name="文本框 38"/>
                <p:cNvSpPr txBox="1"/>
                <p:nvPr/>
              </p:nvSpPr>
              <p:spPr>
                <a:xfrm>
                  <a:off x="1712949" y="2431329"/>
                  <a:ext cx="1983039" cy="6137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prstClr val="white"/>
                      </a:solidFill>
                    </a:rPr>
                    <a:t>   iPad</a:t>
                  </a:r>
                </a:p>
              </p:txBody>
            </p:sp>
          </p:grpSp>
        </p:grpSp>
        <p:sp>
          <p:nvSpPr>
            <p:cNvPr id="41" name="矩形 40"/>
            <p:cNvSpPr/>
            <p:nvPr/>
          </p:nvSpPr>
          <p:spPr>
            <a:xfrm>
              <a:off x="7654" y="2072"/>
              <a:ext cx="4008" cy="652"/>
            </a:xfrm>
            <a:prstGeom prst="rect">
              <a:avLst/>
            </a:prstGeom>
            <a:solidFill>
              <a:schemeClr val="tx1">
                <a:lumMod val="65000"/>
                <a:lumOff val="35000"/>
              </a:schemeClr>
            </a:solid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00" spc="225" dirty="0">
                  <a:solidFill>
                    <a:prstClr val="white"/>
                  </a:solidFill>
                </a:rPr>
                <a:t>大数据的主要来源</a:t>
              </a:r>
              <a:endParaRPr lang="en-US" sz="2100" spc="225" dirty="0">
                <a:solidFill>
                  <a:prstClr val="white"/>
                </a:solidFill>
              </a:endParaRPr>
            </a:p>
          </p:txBody>
        </p:sp>
      </p:grpSp>
      <p:sp>
        <p:nvSpPr>
          <p:cNvPr id="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31720" cy="322580"/>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大数据的来源</a:t>
            </a: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1026" name="Picture 2" descr="C:\Users\laoyao\Desktop\b3109034bdb860580d3d6118e84ec55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2285" y="2083107"/>
            <a:ext cx="3559128"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58229" y="1436775"/>
            <a:ext cx="2635524" cy="521970"/>
          </a:xfrm>
          <a:prstGeom prst="rect">
            <a:avLst/>
          </a:prstGeom>
        </p:spPr>
        <p:txBody>
          <a:bodyPr wrap="square">
            <a:spAutoFit/>
          </a:bodyPr>
          <a:lstStyle/>
          <a:p>
            <a:pPr algn="r"/>
            <a:r>
              <a:rPr lang="zh-CN" altLang="zh-CN" sz="1400" dirty="0"/>
              <a:t>互联网每天产生的全部内容可以刻满</a:t>
            </a:r>
            <a:r>
              <a:rPr lang="en-US" altLang="zh-CN" sz="1400" dirty="0"/>
              <a:t>6.4</a:t>
            </a:r>
            <a:r>
              <a:rPr lang="zh-CN" altLang="zh-CN" sz="1400" dirty="0"/>
              <a:t>亿张</a:t>
            </a:r>
            <a:r>
              <a:rPr lang="en-US" altLang="zh-CN" sz="1400" dirty="0"/>
              <a:t>DVD</a:t>
            </a:r>
            <a:endParaRPr lang="zh-CN" altLang="en-US" sz="1400" dirty="0"/>
          </a:p>
        </p:txBody>
      </p:sp>
      <p:sp>
        <p:nvSpPr>
          <p:cNvPr id="6" name="矩形 5"/>
          <p:cNvSpPr/>
          <p:nvPr/>
        </p:nvSpPr>
        <p:spPr>
          <a:xfrm>
            <a:off x="610707" y="2954320"/>
            <a:ext cx="1791579" cy="521970"/>
          </a:xfrm>
          <a:prstGeom prst="rect">
            <a:avLst/>
          </a:prstGeom>
        </p:spPr>
        <p:txBody>
          <a:bodyPr wrap="square">
            <a:spAutoFit/>
          </a:bodyPr>
          <a:lstStyle/>
          <a:p>
            <a:pPr algn="r"/>
            <a:r>
              <a:rPr lang="en-US" altLang="zh-CN" sz="1400" dirty="0"/>
              <a:t>Google</a:t>
            </a:r>
            <a:r>
              <a:rPr lang="zh-CN" altLang="zh-CN" sz="1400" dirty="0"/>
              <a:t>每天需要处理</a:t>
            </a:r>
            <a:r>
              <a:rPr lang="en-US" altLang="zh-CN" sz="1400" dirty="0"/>
              <a:t>24PB</a:t>
            </a:r>
            <a:r>
              <a:rPr lang="zh-CN" altLang="zh-CN" sz="1400" dirty="0"/>
              <a:t>的数据</a:t>
            </a:r>
            <a:endParaRPr lang="zh-CN" altLang="en-US" sz="1400" dirty="0"/>
          </a:p>
        </p:txBody>
      </p:sp>
      <p:sp>
        <p:nvSpPr>
          <p:cNvPr id="7" name="矩形 6"/>
          <p:cNvSpPr/>
          <p:nvPr/>
        </p:nvSpPr>
        <p:spPr>
          <a:xfrm>
            <a:off x="508959" y="4106033"/>
            <a:ext cx="2734067" cy="737235"/>
          </a:xfrm>
          <a:prstGeom prst="rect">
            <a:avLst/>
          </a:prstGeom>
        </p:spPr>
        <p:txBody>
          <a:bodyPr wrap="square">
            <a:spAutoFit/>
          </a:bodyPr>
          <a:lstStyle/>
          <a:p>
            <a:pPr algn="r"/>
            <a:r>
              <a:rPr lang="zh-CN" altLang="zh-CN" sz="1400" dirty="0"/>
              <a:t>网民每天在</a:t>
            </a:r>
            <a:r>
              <a:rPr lang="en-US" altLang="zh-CN" sz="1400" dirty="0"/>
              <a:t>Facebook</a:t>
            </a:r>
            <a:r>
              <a:rPr lang="zh-CN" altLang="zh-CN" sz="1400" dirty="0"/>
              <a:t>上要花费</a:t>
            </a:r>
            <a:r>
              <a:rPr lang="en-US" altLang="zh-CN" sz="1400" dirty="0"/>
              <a:t>234</a:t>
            </a:r>
            <a:r>
              <a:rPr lang="zh-CN" altLang="zh-CN" sz="1400" dirty="0"/>
              <a:t>亿分钟，被移动互联网使用者发送和接收的数据高达</a:t>
            </a:r>
            <a:r>
              <a:rPr lang="en-US" altLang="zh-CN" sz="1400" dirty="0"/>
              <a:t>44PB</a:t>
            </a:r>
            <a:endParaRPr lang="zh-CN" altLang="zh-CN" sz="1400" dirty="0"/>
          </a:p>
        </p:txBody>
      </p:sp>
      <p:sp>
        <p:nvSpPr>
          <p:cNvPr id="8" name="矩形 7"/>
          <p:cNvSpPr/>
          <p:nvPr/>
        </p:nvSpPr>
        <p:spPr>
          <a:xfrm>
            <a:off x="5710687" y="1329053"/>
            <a:ext cx="2674188" cy="737235"/>
          </a:xfrm>
          <a:prstGeom prst="rect">
            <a:avLst/>
          </a:prstGeom>
        </p:spPr>
        <p:txBody>
          <a:bodyPr wrap="square">
            <a:spAutoFit/>
          </a:bodyPr>
          <a:lstStyle/>
          <a:p>
            <a:r>
              <a:rPr lang="zh-CN" altLang="zh-CN" sz="1400" dirty="0"/>
              <a:t>全球每秒发送</a:t>
            </a:r>
            <a:r>
              <a:rPr lang="en-US" altLang="zh-CN" sz="1400" dirty="0"/>
              <a:t>290</a:t>
            </a:r>
            <a:r>
              <a:rPr lang="zh-CN" altLang="zh-CN" sz="1400" dirty="0"/>
              <a:t>万封电子邮件，一分钟读一篇的话，足够一个人昼夜不停地读</a:t>
            </a:r>
            <a:r>
              <a:rPr lang="en-US" altLang="zh-CN" sz="1400" dirty="0"/>
              <a:t>5.5</a:t>
            </a:r>
            <a:r>
              <a:rPr lang="zh-CN" altLang="zh-CN" sz="1400" dirty="0"/>
              <a:t>年</a:t>
            </a:r>
            <a:endParaRPr lang="zh-CN" altLang="en-US" sz="1400" dirty="0"/>
          </a:p>
        </p:txBody>
      </p:sp>
      <p:sp>
        <p:nvSpPr>
          <p:cNvPr id="10" name="矩形 9"/>
          <p:cNvSpPr/>
          <p:nvPr/>
        </p:nvSpPr>
        <p:spPr>
          <a:xfrm>
            <a:off x="6024812" y="2846599"/>
            <a:ext cx="2493035" cy="737235"/>
          </a:xfrm>
          <a:prstGeom prst="rect">
            <a:avLst/>
          </a:prstGeom>
        </p:spPr>
        <p:txBody>
          <a:bodyPr wrap="square">
            <a:spAutoFit/>
          </a:bodyPr>
          <a:lstStyle/>
          <a:p>
            <a:r>
              <a:rPr lang="zh-CN" altLang="zh-CN" sz="1400" dirty="0"/>
              <a:t>每天会有</a:t>
            </a:r>
            <a:r>
              <a:rPr lang="en-US" altLang="zh-CN" sz="1400" dirty="0"/>
              <a:t>2.88</a:t>
            </a:r>
            <a:r>
              <a:rPr lang="zh-CN" altLang="zh-CN" sz="1400" dirty="0"/>
              <a:t>万个小时的视频上传到</a:t>
            </a:r>
            <a:r>
              <a:rPr lang="en-US" altLang="zh-CN" sz="1400" dirty="0"/>
              <a:t>YouTube</a:t>
            </a:r>
            <a:r>
              <a:rPr lang="zh-CN" altLang="zh-CN" sz="1400" dirty="0"/>
              <a:t>，足够一个人昼夜不停地观看</a:t>
            </a:r>
            <a:r>
              <a:rPr lang="en-US" altLang="zh-CN" sz="1400" dirty="0"/>
              <a:t>3.3</a:t>
            </a:r>
            <a:r>
              <a:rPr lang="zh-CN" altLang="zh-CN" sz="1400" dirty="0"/>
              <a:t>年</a:t>
            </a:r>
            <a:endParaRPr lang="zh-CN" altLang="en-US" sz="1400" dirty="0"/>
          </a:p>
        </p:txBody>
      </p:sp>
      <p:sp>
        <p:nvSpPr>
          <p:cNvPr id="11" name="矩形 10"/>
          <p:cNvSpPr/>
          <p:nvPr/>
        </p:nvSpPr>
        <p:spPr>
          <a:xfrm>
            <a:off x="4916109" y="4106033"/>
            <a:ext cx="3601737" cy="737235"/>
          </a:xfrm>
          <a:prstGeom prst="rect">
            <a:avLst/>
          </a:prstGeom>
        </p:spPr>
        <p:txBody>
          <a:bodyPr wrap="square">
            <a:spAutoFit/>
          </a:bodyPr>
          <a:lstStyle/>
          <a:p>
            <a:r>
              <a:rPr lang="en-US" altLang="zh-CN" sz="1400" dirty="0"/>
              <a:t>Twitter</a:t>
            </a:r>
            <a:r>
              <a:rPr lang="zh-CN" altLang="zh-CN" sz="1400" dirty="0"/>
              <a:t>上每天发布</a:t>
            </a:r>
            <a:r>
              <a:rPr lang="en-US" altLang="zh-CN" sz="1400" dirty="0"/>
              <a:t>5000</a:t>
            </a:r>
            <a:r>
              <a:rPr lang="zh-CN" altLang="zh-CN" sz="1400" dirty="0"/>
              <a:t>万条消息，假设</a:t>
            </a:r>
            <a:r>
              <a:rPr lang="en-US" altLang="zh-CN" sz="1400" dirty="0"/>
              <a:t>10</a:t>
            </a:r>
            <a:r>
              <a:rPr lang="zh-CN" altLang="zh-CN" sz="1400" dirty="0"/>
              <a:t>秒就浏览一条消息，足够一个人昼夜不停地浏览</a:t>
            </a:r>
            <a:r>
              <a:rPr lang="en-US" altLang="zh-CN" sz="1400" dirty="0"/>
              <a:t>16</a:t>
            </a:r>
            <a:r>
              <a:rPr lang="zh-CN" altLang="zh-CN" sz="1400" dirty="0"/>
              <a:t>年</a:t>
            </a:r>
            <a:endParaRPr lang="zh-CN" altLang="en-US" sz="1400" dirty="0"/>
          </a:p>
        </p:txBody>
      </p:sp>
      <p:cxnSp>
        <p:nvCxnSpPr>
          <p:cNvPr id="13" name="直接连接符 12"/>
          <p:cNvCxnSpPr/>
          <p:nvPr/>
        </p:nvCxnSpPr>
        <p:spPr>
          <a:xfrm>
            <a:off x="831669" y="2143491"/>
            <a:ext cx="206171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1669" y="3589391"/>
            <a:ext cx="206171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31669" y="4935111"/>
            <a:ext cx="220074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019621" y="4935111"/>
            <a:ext cx="316252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103555" y="3727413"/>
            <a:ext cx="206171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016924" y="2119475"/>
            <a:ext cx="2213041" cy="755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708412" y="2054777"/>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08412" y="3524693"/>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8412" y="4844697"/>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165267" y="3662715"/>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165267" y="2057043"/>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165267" y="4854115"/>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flipV="1">
            <a:off x="5710687" y="2143491"/>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893383" y="2143491"/>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032415" y="4100909"/>
            <a:ext cx="678381" cy="8342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4348956" y="4163659"/>
            <a:ext cx="670667" cy="77145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286675" y="5322824"/>
            <a:ext cx="4795229" cy="521970"/>
          </a:xfrm>
          <a:prstGeom prst="rect">
            <a:avLst/>
          </a:prstGeom>
        </p:spPr>
        <p:txBody>
          <a:bodyPr wrap="square">
            <a:spAutoFit/>
          </a:bodyPr>
          <a:lstStyle/>
          <a:p>
            <a:r>
              <a:rPr lang="zh-CN" altLang="zh-CN" sz="2800" b="1" dirty="0">
                <a:solidFill>
                  <a:schemeClr val="accent1"/>
                </a:solidFill>
              </a:rPr>
              <a:t>大数据</a:t>
            </a:r>
            <a:r>
              <a:rPr lang="zh-CN" altLang="zh-CN" sz="1400" dirty="0"/>
              <a:t>到底有多</a:t>
            </a:r>
            <a:r>
              <a:rPr lang="zh-CN" altLang="zh-CN" sz="2800" b="1" dirty="0">
                <a:solidFill>
                  <a:schemeClr val="accent1"/>
                </a:solidFill>
              </a:rPr>
              <a:t>大？</a:t>
            </a:r>
            <a:r>
              <a:rPr lang="en-US" altLang="zh-CN" b="1" dirty="0"/>
              <a:t>     </a:t>
            </a:r>
            <a:r>
              <a:rPr lang="zh-CN" altLang="en-US" sz="1400" dirty="0"/>
              <a:t>以上</a:t>
            </a:r>
            <a:r>
              <a:rPr lang="zh-CN" altLang="zh-CN" sz="1400" dirty="0"/>
              <a:t>一组互联网数据</a:t>
            </a:r>
            <a:endParaRPr lang="zh-CN" altLang="en-US" sz="1400" dirty="0"/>
          </a:p>
        </p:txBody>
      </p:sp>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31720" cy="322580"/>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大数据的来源</a:t>
            </a: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5" name="组合 14"/>
          <p:cNvGrpSpPr/>
          <p:nvPr/>
        </p:nvGrpSpPr>
        <p:grpSpPr>
          <a:xfrm>
            <a:off x="3298945" y="1182943"/>
            <a:ext cx="2684447" cy="3492587"/>
            <a:chOff x="3298945" y="1182942"/>
            <a:chExt cx="2684446" cy="3492587"/>
          </a:xfrm>
        </p:grpSpPr>
        <p:pic>
          <p:nvPicPr>
            <p:cNvPr id="56" name="Picture 14" descr="http://www.cinic.org.cn/site951/uploadfiles/txpd/12954168680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 descr="http://hd2.315.org/finddate/pic/a2004/august08/monday1/ly8-8-2.gi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 descr="http://home.cnenv.com/Site/chain5757/Images/2008910102344522.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 descr="C:\Users\DHE\AppData\Roaming\Tencent\Users\10881321\QQ\WinTemp\RichOle\R)_6[K4HKS({Q0W(7TD(I9M.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8" descr="http://yj14176.sellgreat.com/uploadfiles/752859241/128659930841.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23"/>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76" name="Rectangle 26"/>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p>
          </p:txBody>
        </p:sp>
      </p:grpSp>
      <p:grpSp>
        <p:nvGrpSpPr>
          <p:cNvPr id="14" name="组合 13"/>
          <p:cNvGrpSpPr/>
          <p:nvPr/>
        </p:nvGrpSpPr>
        <p:grpSpPr>
          <a:xfrm>
            <a:off x="6038639" y="1182943"/>
            <a:ext cx="2684447" cy="3492587"/>
            <a:chOff x="6280167" y="1182942"/>
            <a:chExt cx="2684446" cy="3492587"/>
          </a:xfrm>
        </p:grpSpPr>
        <p:pic>
          <p:nvPicPr>
            <p:cNvPr id="58" name="Picture 7"/>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9" descr="http://pic7.nipic.com/20100530/1912176_033202721144_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 descr="C:\Users\DHE\AppData\Roaming\Tencent\Users\10881321\QQ\WinTemp\RichOle\_2}JXI2V208{[I1]3AX`YR5.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5" descr="http://imgsrc.baidu.com/baike/pic/item/d66b7e5961b82c4f2934f058.jp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24"/>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77" name="Rectangle 27"/>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科学研究及行业多结构专业数据</a:t>
              </a:r>
            </a:p>
          </p:txBody>
        </p:sp>
      </p:grpSp>
      <p:grpSp>
        <p:nvGrpSpPr>
          <p:cNvPr id="17" name="组合 16"/>
          <p:cNvGrpSpPr/>
          <p:nvPr/>
        </p:nvGrpSpPr>
        <p:grpSpPr>
          <a:xfrm>
            <a:off x="496147" y="1182943"/>
            <a:ext cx="2730297" cy="3492587"/>
            <a:chOff x="271871" y="1182942"/>
            <a:chExt cx="2730297" cy="3492587"/>
          </a:xfrm>
        </p:grpSpPr>
        <p:pic>
          <p:nvPicPr>
            <p:cNvPr id="42" name="Picture 2" descr="http://timg.sjs.sinajs.cn/t3/style/images/logostandard/download/Logo/logo_none_graphics/logo-graphics-rgb-png.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22"/>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75" name="Rectangle 25"/>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p>
          </p:txBody>
        </p:sp>
        <p:pic>
          <p:nvPicPr>
            <p:cNvPr id="2050" name="Picture 2" descr="C:\Users\laoyao\Desktop\e17262e6c2e0e316cdade4197d203d5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f.hiphotos.baidu.com/baike/w%3D268%3Bg%3D0/sign=f798815bbf12c8fcb4f3f1cbc438f578/d8f9d72a6059252d5139ee7f329b033b5bb5b99b.jpg"/>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hiphotos.baidu.com/baike/w%3D268%3Bg%3D0/sign=af7cde9c9652982205333ec5eff11cf6/d000baa1cd11728bae4f6e79cefcc3cec3fd2c0f.jpg"/>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97808" y="1497794"/>
              <a:ext cx="1481112" cy="460375"/>
            </a:xfrm>
            <a:prstGeom prst="rect">
              <a:avLst/>
            </a:prstGeom>
          </p:spPr>
          <p:txBody>
            <a:bodyPr wrap="square">
              <a:spAutoFit/>
            </a:bodyPr>
            <a:lstStyle/>
            <a:p>
              <a:r>
                <a:rPr lang="zh-CN" altLang="zh-CN" sz="1200" dirty="0"/>
                <a:t>智能终端拍照、拍视频</a:t>
              </a:r>
              <a:endParaRPr lang="zh-CN" altLang="en-US" sz="1200" dirty="0"/>
            </a:p>
          </p:txBody>
        </p:sp>
        <p:sp>
          <p:nvSpPr>
            <p:cNvPr id="4" name="矩形 3"/>
            <p:cNvSpPr/>
            <p:nvPr/>
          </p:nvSpPr>
          <p:spPr>
            <a:xfrm>
              <a:off x="1631498" y="2521616"/>
              <a:ext cx="1249680" cy="275590"/>
            </a:xfrm>
            <a:prstGeom prst="rect">
              <a:avLst/>
            </a:prstGeom>
          </p:spPr>
          <p:txBody>
            <a:bodyPr wrap="none">
              <a:spAutoFit/>
            </a:bodyPr>
            <a:lstStyle/>
            <a:p>
              <a:r>
                <a:rPr lang="zh-CN" altLang="zh-CN" sz="1200" dirty="0"/>
                <a:t>发微博、发微信</a:t>
              </a:r>
              <a:endParaRPr lang="zh-CN" altLang="en-US" sz="1200" dirty="0"/>
            </a:p>
          </p:txBody>
        </p:sp>
        <p:sp>
          <p:nvSpPr>
            <p:cNvPr id="78" name="矩形 77"/>
            <p:cNvSpPr/>
            <p:nvPr/>
          </p:nvSpPr>
          <p:spPr>
            <a:xfrm>
              <a:off x="1631498" y="3414483"/>
              <a:ext cx="1249680" cy="275590"/>
            </a:xfrm>
            <a:prstGeom prst="rect">
              <a:avLst/>
            </a:prstGeom>
          </p:spPr>
          <p:txBody>
            <a:bodyPr wrap="none">
              <a:spAutoFit/>
            </a:bodyPr>
            <a:lstStyle/>
            <a:p>
              <a:r>
                <a:rPr lang="zh-CN" altLang="en-US" sz="1200" dirty="0"/>
                <a:t>其他互联网数据</a:t>
              </a:r>
            </a:p>
          </p:txBody>
        </p:sp>
      </p:grpSp>
      <p:sp>
        <p:nvSpPr>
          <p:cNvPr id="9" name="矩形 8"/>
          <p:cNvSpPr/>
          <p:nvPr/>
        </p:nvSpPr>
        <p:spPr>
          <a:xfrm>
            <a:off x="3414760" y="805797"/>
            <a:ext cx="1808480" cy="337185"/>
          </a:xfrm>
          <a:prstGeom prst="rect">
            <a:avLst/>
          </a:prstGeom>
        </p:spPr>
        <p:txBody>
          <a:bodyPr wrap="none">
            <a:spAutoFit/>
          </a:bodyPr>
          <a:lstStyle/>
          <a:p>
            <a:r>
              <a:rPr lang="zh-CN" altLang="zh-CN" sz="1600" dirty="0"/>
              <a:t>海量的数据</a:t>
            </a:r>
            <a:r>
              <a:rPr lang="zh-CN" altLang="en-US" sz="1600" dirty="0"/>
              <a:t>的产生</a:t>
            </a:r>
          </a:p>
        </p:txBody>
      </p:sp>
      <p:sp>
        <p:nvSpPr>
          <p:cNvPr id="12" name="矩形 11"/>
          <p:cNvSpPr/>
          <p:nvPr/>
        </p:nvSpPr>
        <p:spPr>
          <a:xfrm>
            <a:off x="542925" y="4932045"/>
            <a:ext cx="8180071" cy="737235"/>
          </a:xfrm>
          <a:prstGeom prst="rect">
            <a:avLst/>
          </a:prstGeom>
        </p:spPr>
        <p:txBody>
          <a:bodyPr wrap="square">
            <a:spAutoFit/>
          </a:bodyPr>
          <a:lstStyle/>
          <a:p>
            <a:r>
              <a:rPr lang="zh-CN" altLang="zh-CN" sz="1400" dirty="0"/>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应运而生</a:t>
            </a:r>
            <a:r>
              <a:rPr lang="zh-CN" altLang="en-US" sz="1400" dirty="0"/>
              <a:t>。</a:t>
            </a:r>
          </a:p>
        </p:txBody>
      </p:sp>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31720" cy="322580"/>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大数据的来源</a:t>
            </a: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 name="组合 3"/>
          <p:cNvGrpSpPr/>
          <p:nvPr>
            <p:custDataLst>
              <p:tags r:id="rId1"/>
            </p:custDataLst>
          </p:nvPr>
        </p:nvGrpSpPr>
        <p:grpSpPr>
          <a:xfrm>
            <a:off x="667385" y="1252855"/>
            <a:ext cx="7369811" cy="4554220"/>
            <a:chOff x="1255892" y="1892789"/>
            <a:chExt cx="5743575" cy="4554855"/>
          </a:xfrm>
        </p:grpSpPr>
        <p:sp>
          <p:nvSpPr>
            <p:cNvPr id="7" name="矩形 6"/>
            <p:cNvSpPr/>
            <p:nvPr>
              <p:custDataLst>
                <p:tags r:id="rId2"/>
              </p:custDataLst>
            </p:nvPr>
          </p:nvSpPr>
          <p:spPr>
            <a:xfrm>
              <a:off x="2427806" y="2073764"/>
              <a:ext cx="4571286" cy="400110"/>
            </a:xfrm>
            <a:prstGeom prst="rect">
              <a:avLst/>
            </a:prstGeom>
          </p:spPr>
          <p:txBody>
            <a:bodyPr wrap="square">
              <a:normAutofit fontScale="95000"/>
            </a:bodyPr>
            <a:lstStyle/>
            <a:p>
              <a:r>
                <a:rPr lang="zh-CN" altLang="en-US" sz="2000" b="1" dirty="0">
                  <a:solidFill>
                    <a:schemeClr val="accent1"/>
                  </a:solidFill>
                  <a:latin typeface="+mj-lt"/>
                  <a:ea typeface="+mj-ea"/>
                  <a:cs typeface="+mj-cs"/>
                  <a:sym typeface="Arial" panose="020B0604020202020204" pitchFamily="34" charset="0"/>
                </a:rPr>
                <a:t>按产生数据的主体划分</a:t>
              </a:r>
            </a:p>
          </p:txBody>
        </p:sp>
        <p:sp>
          <p:nvSpPr>
            <p:cNvPr id="8" name="矩形 7"/>
            <p:cNvSpPr/>
            <p:nvPr>
              <p:custDataLst>
                <p:tags r:id="rId3"/>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4"/>
              </p:custDataLst>
            </p:nvPr>
          </p:nvSpPr>
          <p:spPr>
            <a:xfrm>
              <a:off x="2428102" y="2584304"/>
              <a:ext cx="4571365" cy="3863340"/>
            </a:xfrm>
            <a:prstGeom prst="rect">
              <a:avLst/>
            </a:prstGeom>
          </p:spPr>
          <p:txBody>
            <a:bodyPr wrap="square">
              <a:normAutofit/>
            </a:bodyPr>
            <a:lstStyle/>
            <a:p>
              <a:pPr algn="just" fontAlgn="auto">
                <a:lnSpc>
                  <a:spcPct val="150000"/>
                </a:lnSpc>
              </a:pPr>
              <a:r>
                <a:rPr sz="1600" b="1" dirty="0">
                  <a:sym typeface="Arial" panose="020B0604020202020204" pitchFamily="34" charset="0"/>
                </a:rPr>
                <a:t>1）少量企业应用产生的数据</a:t>
              </a:r>
            </a:p>
            <a:p>
              <a:pPr algn="just" fontAlgn="auto">
                <a:lnSpc>
                  <a:spcPct val="150000"/>
                </a:lnSpc>
              </a:pPr>
              <a:r>
                <a:rPr sz="1600" dirty="0">
                  <a:sym typeface="Arial" panose="020B0604020202020204" pitchFamily="34" charset="0"/>
                </a:rPr>
                <a:t>如关系型数据库中的数据和数据仓库中的数据等。</a:t>
              </a:r>
            </a:p>
            <a:p>
              <a:pPr algn="just" fontAlgn="auto">
                <a:lnSpc>
                  <a:spcPct val="150000"/>
                </a:lnSpc>
              </a:pPr>
              <a:r>
                <a:rPr sz="1600" b="1" dirty="0">
                  <a:sym typeface="Arial" panose="020B0604020202020204" pitchFamily="34" charset="0"/>
                </a:rPr>
                <a:t>2）大量人产生的数据</a:t>
              </a:r>
            </a:p>
            <a:p>
              <a:pPr algn="just" fontAlgn="auto">
                <a:lnSpc>
                  <a:spcPct val="150000"/>
                </a:lnSpc>
              </a:pPr>
              <a:r>
                <a:rPr sz="1600" dirty="0">
                  <a:sym typeface="Arial" panose="020B0604020202020204" pitchFamily="34" charset="0"/>
                </a:rPr>
                <a:t>如推特、微博、通信软件、移动通信数据、电子商务在线交易日志数据、企业应用的相关评论数据等。</a:t>
              </a:r>
            </a:p>
            <a:p>
              <a:pPr algn="just" fontAlgn="auto">
                <a:lnSpc>
                  <a:spcPct val="150000"/>
                </a:lnSpc>
              </a:pPr>
              <a:r>
                <a:rPr sz="1600" b="1" dirty="0">
                  <a:sym typeface="Arial" panose="020B0604020202020204" pitchFamily="34" charset="0"/>
                </a:rPr>
                <a:t>3）巨量机器产生的数据</a:t>
              </a:r>
            </a:p>
            <a:p>
              <a:pPr algn="just" fontAlgn="auto">
                <a:lnSpc>
                  <a:spcPct val="150000"/>
                </a:lnSpc>
              </a:pPr>
              <a:r>
                <a:rPr sz="1600" dirty="0">
                  <a:sym typeface="Arial" panose="020B0604020202020204" pitchFamily="34" charset="0"/>
                </a:rPr>
                <a:t>如应用服务器日志、各类传感器数据、图像和视频监控数据、二维码和条形码（条码）扫描数据等。</a:t>
              </a:r>
            </a:p>
          </p:txBody>
        </p:sp>
        <p:cxnSp>
          <p:nvCxnSpPr>
            <p:cNvPr id="10" name="直接连接符 9"/>
            <p:cNvCxnSpPr/>
            <p:nvPr>
              <p:custDataLst>
                <p:tags r:id="rId5"/>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6"/>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a:solidFill>
                    <a:schemeClr val="accent1"/>
                  </a:solidFill>
                  <a:sym typeface="Arial" panose="020B0604020202020204" pitchFamily="34" charset="0"/>
                </a:rPr>
                <a:t>01</a:t>
              </a:r>
              <a:endParaRPr lang="zh-CN" altLang="en-US" sz="4800" b="1" dirty="0">
                <a:solidFill>
                  <a:schemeClr val="accent1"/>
                </a:solidFill>
                <a:sym typeface="Arial" panose="020B0604020202020204" pitchFamily="34" charset="0"/>
              </a:endParaRPr>
            </a:p>
          </p:txBody>
        </p:sp>
      </p:grpSp>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31720" cy="322580"/>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大数据的来源</a:t>
            </a: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矩形 6"/>
          <p:cNvSpPr/>
          <p:nvPr>
            <p:custDataLst>
              <p:tags r:id="rId1"/>
            </p:custDataLst>
          </p:nvPr>
        </p:nvSpPr>
        <p:spPr>
          <a:xfrm>
            <a:off x="1008380" y="1240155"/>
            <a:ext cx="7437120" cy="400051"/>
          </a:xfrm>
          <a:prstGeom prst="rect">
            <a:avLst/>
          </a:prstGeom>
        </p:spPr>
        <p:txBody>
          <a:bodyPr wrap="square">
            <a:normAutofit fontScale="95000"/>
          </a:bodyPr>
          <a:lstStyle/>
          <a:p>
            <a:r>
              <a:rPr lang="zh-CN" altLang="en-US" sz="2000" b="1" dirty="0">
                <a:solidFill>
                  <a:srgbClr val="ED7D31"/>
                </a:solidFill>
                <a:latin typeface="+mj-lt"/>
                <a:ea typeface="+mj-ea"/>
                <a:cs typeface="+mj-cs"/>
                <a:sym typeface="Arial" panose="020B0604020202020204" pitchFamily="34" charset="0"/>
              </a:rPr>
              <a:t>按数据来源的行业划分</a:t>
            </a:r>
          </a:p>
        </p:txBody>
      </p:sp>
      <p:sp>
        <p:nvSpPr>
          <p:cNvPr id="8" name="矩形 7"/>
          <p:cNvSpPr/>
          <p:nvPr>
            <p:custDataLst>
              <p:tags r:id="rId2"/>
            </p:custDataLst>
          </p:nvPr>
        </p:nvSpPr>
        <p:spPr>
          <a:xfrm>
            <a:off x="897255" y="983615"/>
            <a:ext cx="111125"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3"/>
            </p:custDataLst>
          </p:nvPr>
        </p:nvSpPr>
        <p:spPr>
          <a:xfrm>
            <a:off x="1008380" y="1644015"/>
            <a:ext cx="4305935" cy="3790951"/>
          </a:xfrm>
          <a:prstGeom prst="rect">
            <a:avLst/>
          </a:prstGeom>
        </p:spPr>
        <p:txBody>
          <a:bodyPr wrap="square">
            <a:noAutofit/>
          </a:bodyPr>
          <a:lstStyle/>
          <a:p>
            <a:pPr algn="just" fontAlgn="auto">
              <a:lnSpc>
                <a:spcPct val="150000"/>
              </a:lnSpc>
            </a:pPr>
            <a:r>
              <a:rPr sz="1400" b="1" dirty="0">
                <a:sym typeface="Arial" panose="020B0604020202020204" pitchFamily="34" charset="0"/>
              </a:rPr>
              <a:t>1）以BAT为代表的互联网公司</a:t>
            </a:r>
            <a:endParaRPr sz="1400" dirty="0">
              <a:sym typeface="Arial" panose="020B0604020202020204" pitchFamily="34" charset="0"/>
            </a:endParaRPr>
          </a:p>
          <a:p>
            <a:pPr algn="just" fontAlgn="auto">
              <a:lnSpc>
                <a:spcPct val="100000"/>
              </a:lnSpc>
            </a:pPr>
            <a:r>
              <a:rPr sz="1400" dirty="0">
                <a:sym typeface="Arial" panose="020B0604020202020204" pitchFamily="34" charset="0"/>
              </a:rPr>
              <a:t>百度公司数据总量超过了千PB级别，阿里巴巴公司保存的数据量超过了百PB级别，拥有90%以上的电商数据，腾讯公司总存储数据量经压缩处理以后仍然超过了百PB级别，数据量月增加达到10%。</a:t>
            </a:r>
          </a:p>
          <a:p>
            <a:pPr algn="just" fontAlgn="auto">
              <a:lnSpc>
                <a:spcPct val="100000"/>
              </a:lnSpc>
            </a:pPr>
            <a:endParaRPr sz="1400" dirty="0">
              <a:sym typeface="Arial" panose="020B0604020202020204" pitchFamily="34" charset="0"/>
            </a:endParaRPr>
          </a:p>
          <a:p>
            <a:pPr algn="just" fontAlgn="auto">
              <a:lnSpc>
                <a:spcPct val="150000"/>
              </a:lnSpc>
            </a:pPr>
            <a:r>
              <a:rPr sz="1400" b="1" dirty="0">
                <a:sym typeface="Arial" panose="020B0604020202020204" pitchFamily="34" charset="0"/>
              </a:rPr>
              <a:t>2）电信、金融、保险、电力、石化系统</a:t>
            </a:r>
            <a:endParaRPr sz="1400" dirty="0">
              <a:sym typeface="Arial" panose="020B0604020202020204" pitchFamily="34" charset="0"/>
            </a:endParaRPr>
          </a:p>
          <a:p>
            <a:pPr algn="just" fontAlgn="auto">
              <a:lnSpc>
                <a:spcPct val="100000"/>
              </a:lnSpc>
            </a:pPr>
            <a:r>
              <a:rPr sz="1400" dirty="0">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p>
          <a:p>
            <a:pPr algn="just" fontAlgn="auto">
              <a:lnSpc>
                <a:spcPct val="100000"/>
              </a:lnSpc>
            </a:pPr>
            <a:endParaRPr sz="1400" dirty="0">
              <a:sym typeface="Arial" panose="020B0604020202020204" pitchFamily="34" charset="0"/>
            </a:endParaRPr>
          </a:p>
          <a:p>
            <a:pPr algn="just" fontAlgn="auto">
              <a:lnSpc>
                <a:spcPct val="150000"/>
              </a:lnSpc>
            </a:pPr>
            <a:r>
              <a:rPr sz="1400" b="1" dirty="0">
                <a:sym typeface="Arial" panose="020B0604020202020204" pitchFamily="34" charset="0"/>
              </a:rPr>
              <a:t>3）公共安全、医疗、交通领域</a:t>
            </a:r>
            <a:endParaRPr sz="1400" dirty="0">
              <a:sym typeface="Arial" panose="020B0604020202020204" pitchFamily="34" charset="0"/>
            </a:endParaRPr>
          </a:p>
          <a:p>
            <a:pPr algn="just" fontAlgn="auto">
              <a:lnSpc>
                <a:spcPct val="100000"/>
              </a:lnSpc>
            </a:pPr>
            <a:r>
              <a:rPr sz="1400" dirty="0">
                <a:sym typeface="Arial" panose="020B0604020202020204" pitchFamily="34" charset="0"/>
              </a:rPr>
              <a:t>一个中、大型城市，一个月的交通卡口记录数可以达到3亿条；整个医疗卫生行业一年能够保存下来的数据就可达到数百PB级别；航班往返一次产生的数据就达到TB级别；列车、水陆路运输产生的各种视频、文本类数据，每年保存下来的也达到数十PB。</a:t>
            </a:r>
            <a:r>
              <a:rPr lang="en-US" altLang="zh-CN" sz="1200"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	</a:t>
            </a:r>
          </a:p>
        </p:txBody>
      </p:sp>
      <p:cxnSp>
        <p:nvCxnSpPr>
          <p:cNvPr id="10" name="直接连接符 9"/>
          <p:cNvCxnSpPr/>
          <p:nvPr>
            <p:custDataLst>
              <p:tags r:id="rId4"/>
            </p:custDataLst>
          </p:nvPr>
        </p:nvCxnSpPr>
        <p:spPr>
          <a:xfrm>
            <a:off x="1009015" y="1640205"/>
            <a:ext cx="7028815"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5"/>
            </p:custDataLst>
          </p:nvPr>
        </p:nvSpPr>
        <p:spPr>
          <a:xfrm>
            <a:off x="58420" y="1077595"/>
            <a:ext cx="950595" cy="1302385"/>
          </a:xfrm>
          <a:prstGeom prst="rect">
            <a:avLst/>
          </a:prstGeom>
          <a:noFill/>
        </p:spPr>
        <p:txBody>
          <a:bodyPr vert="eaVert" wrap="square" lIns="0" tIns="0" rIns="0" bIns="0" rtlCol="0">
            <a:normAutofit/>
          </a:bodyPr>
          <a:lstStyle/>
          <a:p>
            <a:pPr algn="ctr"/>
            <a:r>
              <a:rPr lang="en-US" altLang="zh-CN" sz="4800" b="1" dirty="0">
                <a:solidFill>
                  <a:schemeClr val="accent2"/>
                </a:solidFill>
                <a:sym typeface="Arial" panose="020B0604020202020204" pitchFamily="34" charset="0"/>
              </a:rPr>
              <a:t>02</a:t>
            </a:r>
            <a:endParaRPr lang="en-US" altLang="zh-CN" sz="4800" b="1" dirty="0">
              <a:solidFill>
                <a:srgbClr val="FF0000"/>
              </a:solidFill>
              <a:sym typeface="Arial" panose="020B0604020202020204" pitchFamily="34" charset="0"/>
            </a:endParaRPr>
          </a:p>
        </p:txBody>
      </p:sp>
      <p:sp>
        <p:nvSpPr>
          <p:cNvPr id="2" name="文本框 1"/>
          <p:cNvSpPr txBox="1"/>
          <p:nvPr/>
        </p:nvSpPr>
        <p:spPr>
          <a:xfrm>
            <a:off x="5390515" y="1681481"/>
            <a:ext cx="3753485" cy="3753485"/>
          </a:xfrm>
          <a:prstGeom prst="rect">
            <a:avLst/>
          </a:prstGeom>
          <a:noFill/>
        </p:spPr>
        <p:txBody>
          <a:bodyPr wrap="square" rtlCol="0" anchor="t">
            <a:spAutoFit/>
          </a:bodyPr>
          <a:lstStyle/>
          <a:p>
            <a:pPr algn="l">
              <a:buNone/>
            </a:pPr>
            <a:r>
              <a:rPr sz="1400" b="1" dirty="0"/>
              <a:t>4）气象、地理、政务等领域</a:t>
            </a:r>
          </a:p>
          <a:p>
            <a:pPr algn="l">
              <a:buNone/>
            </a:pPr>
            <a:r>
              <a:rPr sz="1400" dirty="0"/>
              <a:t>中国气象局保存的数据将近10PB，每年约增数百TB；各种地图和地理位置信息每年约数十PB；政务数据则涵盖了旅游、教育、交通、医疗等多个门类，且多为结构化数据。</a:t>
            </a:r>
          </a:p>
          <a:p>
            <a:pPr algn="l">
              <a:buNone/>
            </a:pPr>
            <a:endParaRPr sz="1400" dirty="0"/>
          </a:p>
          <a:p>
            <a:pPr algn="l">
              <a:buNone/>
            </a:pPr>
            <a:r>
              <a:rPr sz="1400" b="1" dirty="0"/>
              <a:t>5）制造业和其他传统行业</a:t>
            </a:r>
          </a:p>
          <a:p>
            <a:pPr algn="l">
              <a:buNone/>
            </a:pPr>
            <a:r>
              <a:rPr sz="1400" dirty="0"/>
              <a:t>制造业的大数据类型以产品设计数据、企业生产环节的业务数据和生产监控数据为主。其中产品设计数据以文件为主，非结构化，共享要求较高，保存时间较长</a:t>
            </a:r>
            <a:r>
              <a:rPr lang="zh-CN" sz="1400" dirty="0"/>
              <a:t>；</a:t>
            </a:r>
            <a:r>
              <a:rPr sz="1400" dirty="0"/>
              <a:t>企业生产环节的业务数据主要是数据库结构化数据，而生产监控数据则数据量非常大。在其他传统行业，虽然线下商业销售、农林牧渔业、线下餐饮、食品、科研、物流运输等行业数据量剧增，但是数据量还处于积累期，整体体量都不算大，多则达到PB级别，少则数十TB或数百TB级别。</a:t>
            </a:r>
          </a:p>
        </p:txBody>
      </p:sp>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31720" cy="322580"/>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大数据的来源</a:t>
            </a: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 name="组合 3"/>
          <p:cNvGrpSpPr/>
          <p:nvPr>
            <p:custDataLst>
              <p:tags r:id="rId1"/>
            </p:custDataLst>
          </p:nvPr>
        </p:nvGrpSpPr>
        <p:grpSpPr>
          <a:xfrm>
            <a:off x="318135" y="1295400"/>
            <a:ext cx="7369811" cy="4554220"/>
            <a:chOff x="1255892" y="1892789"/>
            <a:chExt cx="5743575" cy="4554855"/>
          </a:xfrm>
        </p:grpSpPr>
        <p:sp>
          <p:nvSpPr>
            <p:cNvPr id="7" name="矩形 6"/>
            <p:cNvSpPr/>
            <p:nvPr>
              <p:custDataLst>
                <p:tags r:id="rId2"/>
              </p:custDataLst>
            </p:nvPr>
          </p:nvSpPr>
          <p:spPr>
            <a:xfrm>
              <a:off x="2427806" y="2073764"/>
              <a:ext cx="4571286" cy="400110"/>
            </a:xfrm>
            <a:prstGeom prst="rect">
              <a:avLst/>
            </a:prstGeom>
          </p:spPr>
          <p:txBody>
            <a:bodyPr wrap="square">
              <a:normAutofit fontScale="95000"/>
            </a:bodyPr>
            <a:lstStyle/>
            <a:p>
              <a:r>
                <a:rPr lang="zh-CN" altLang="en-US" sz="2000" b="1" dirty="0">
                  <a:solidFill>
                    <a:schemeClr val="accent1"/>
                  </a:solidFill>
                  <a:latin typeface="+mj-lt"/>
                  <a:ea typeface="+mj-ea"/>
                  <a:cs typeface="+mj-cs"/>
                  <a:sym typeface="Arial" panose="020B0604020202020204" pitchFamily="34" charset="0"/>
                </a:rPr>
                <a:t>按数据存储的形式划分</a:t>
              </a:r>
            </a:p>
          </p:txBody>
        </p:sp>
        <p:sp>
          <p:nvSpPr>
            <p:cNvPr id="8" name="矩形 7"/>
            <p:cNvSpPr/>
            <p:nvPr>
              <p:custDataLst>
                <p:tags r:id="rId3"/>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4"/>
              </p:custDataLst>
            </p:nvPr>
          </p:nvSpPr>
          <p:spPr>
            <a:xfrm>
              <a:off x="2428102" y="2584304"/>
              <a:ext cx="4571365" cy="3863340"/>
            </a:xfrm>
            <a:prstGeom prst="rect">
              <a:avLst/>
            </a:prstGeom>
          </p:spPr>
          <p:txBody>
            <a:bodyPr wrap="square">
              <a:normAutofit/>
            </a:bodyPr>
            <a:lstStyle/>
            <a:p>
              <a:pPr algn="just" fontAlgn="auto">
                <a:lnSpc>
                  <a:spcPct val="150000"/>
                </a:lnSpc>
              </a:pPr>
              <a:r>
                <a:rPr sz="1600" dirty="0">
                  <a:sym typeface="Arial" panose="020B0604020202020204" pitchFamily="34" charset="0"/>
                </a:rPr>
                <a:t>大数据不仅仅体现在数据量大，还体现在数据类型多。如此海量的数据中，仅有20%左右属于结构化的数据，80%的数据属于广泛存在于社交网络、物联网、电子商务等领域的非结构化数据。</a:t>
              </a:r>
            </a:p>
            <a:p>
              <a:pPr algn="just" fontAlgn="auto">
                <a:lnSpc>
                  <a:spcPct val="150000"/>
                </a:lnSpc>
              </a:pPr>
              <a:r>
                <a:rPr sz="1600" b="1" dirty="0">
                  <a:solidFill>
                    <a:srgbClr val="3D89BC"/>
                  </a:solidFill>
                  <a:sym typeface="Arial" panose="020B0604020202020204" pitchFamily="34" charset="0"/>
                </a:rPr>
                <a:t>结构化数据</a:t>
              </a:r>
              <a:r>
                <a:rPr sz="1600" dirty="0">
                  <a:sym typeface="Arial" panose="020B0604020202020204" pitchFamily="34" charset="0"/>
                </a:rPr>
                <a:t>简单来说就是数据库，如企业ERP、财务系统、医疗HIS数据库、教育一卡通、政府行政审批、其他核心数据库等数据。</a:t>
              </a:r>
            </a:p>
            <a:p>
              <a:pPr algn="just" fontAlgn="auto">
                <a:lnSpc>
                  <a:spcPct val="150000"/>
                </a:lnSpc>
              </a:pPr>
              <a:r>
                <a:rPr sz="1600" b="1" dirty="0">
                  <a:solidFill>
                    <a:srgbClr val="3D89BC"/>
                  </a:solidFill>
                  <a:sym typeface="Arial" panose="020B0604020202020204" pitchFamily="34" charset="0"/>
                </a:rPr>
                <a:t>非结构化数据</a:t>
              </a:r>
              <a:r>
                <a:rPr sz="1600" dirty="0">
                  <a:sym typeface="Arial" panose="020B0604020202020204" pitchFamily="34" charset="0"/>
                </a:rPr>
                <a:t>包括所有格式的办公文档、文本、图片、XML、HTML、各类报表、图像和音频、视频信息等数据。</a:t>
              </a:r>
            </a:p>
          </p:txBody>
        </p:sp>
        <p:cxnSp>
          <p:nvCxnSpPr>
            <p:cNvPr id="10" name="直接连接符 9"/>
            <p:cNvCxnSpPr/>
            <p:nvPr>
              <p:custDataLst>
                <p:tags r:id="rId5"/>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6"/>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a:solidFill>
                    <a:schemeClr val="accent1"/>
                  </a:solidFill>
                  <a:sym typeface="Arial" panose="020B0604020202020204" pitchFamily="34" charset="0"/>
                </a:rPr>
                <a:t>03</a:t>
              </a:r>
              <a:endParaRPr lang="zh-CN" altLang="en-US" sz="4800" b="1" dirty="0">
                <a:solidFill>
                  <a:schemeClr val="accent1"/>
                </a:solidFill>
                <a:sym typeface="Arial" panose="020B0604020202020204" pitchFamily="34" charset="0"/>
              </a:endParaRPr>
            </a:p>
          </p:txBody>
        </p:sp>
      </p:grpSp>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31720" cy="322580"/>
          </a:xfrm>
          <a:prstGeom prst="rect">
            <a:avLst/>
          </a:prstGeom>
          <a:noFill/>
        </p:spPr>
        <p:txBody>
          <a:bodyPr wrap="none" lIns="0" tIns="0" rIns="0" bIns="0" rtlCol="0">
            <a:spAutoFit/>
          </a:bodyPr>
          <a:lstStyle/>
          <a:p>
            <a:r>
              <a:rPr lang="en-US" altLang="zh-CN" sz="2100" b="1" spc="225" dirty="0">
                <a:solidFill>
                  <a:prstClr val="white"/>
                </a:solidFill>
              </a:rPr>
              <a:t>1.2 </a:t>
            </a:r>
            <a:r>
              <a:rPr lang="zh-CN" altLang="en-US" sz="2100" b="1" spc="225" dirty="0">
                <a:solidFill>
                  <a:prstClr val="white"/>
                </a:solidFill>
              </a:rPr>
              <a:t>大数据的来源</a:t>
            </a: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 name="组合 3"/>
          <p:cNvGrpSpPr/>
          <p:nvPr>
            <p:custDataLst>
              <p:tags r:id="rId1"/>
            </p:custDataLst>
          </p:nvPr>
        </p:nvGrpSpPr>
        <p:grpSpPr>
          <a:xfrm>
            <a:off x="-746760" y="1105535"/>
            <a:ext cx="9344025" cy="2327275"/>
            <a:chOff x="1255892" y="1892789"/>
            <a:chExt cx="5743200" cy="2327599"/>
          </a:xfrm>
        </p:grpSpPr>
        <p:sp>
          <p:nvSpPr>
            <p:cNvPr id="7" name="矩形 6"/>
            <p:cNvSpPr/>
            <p:nvPr>
              <p:custDataLst>
                <p:tags r:id="rId2"/>
              </p:custDataLst>
            </p:nvPr>
          </p:nvSpPr>
          <p:spPr>
            <a:xfrm>
              <a:off x="2427806" y="2073764"/>
              <a:ext cx="4571286" cy="400110"/>
            </a:xfrm>
            <a:prstGeom prst="rect">
              <a:avLst/>
            </a:prstGeom>
          </p:spPr>
          <p:txBody>
            <a:bodyPr wrap="square">
              <a:normAutofit fontScale="95000"/>
            </a:bodyPr>
            <a:lstStyle/>
            <a:p>
              <a:r>
                <a:rPr lang="zh-CN" altLang="en-US" sz="2000" b="1" dirty="0">
                  <a:solidFill>
                    <a:srgbClr val="ED7D31"/>
                  </a:solidFill>
                  <a:latin typeface="+mj-lt"/>
                  <a:ea typeface="+mj-ea"/>
                  <a:cs typeface="+mj-cs"/>
                  <a:sym typeface="Arial" panose="020B0604020202020204" pitchFamily="34" charset="0"/>
                </a:rPr>
                <a:t>常用的大数据获取途径</a:t>
              </a:r>
            </a:p>
          </p:txBody>
        </p:sp>
        <p:sp>
          <p:nvSpPr>
            <p:cNvPr id="8" name="矩形 7"/>
            <p:cNvSpPr/>
            <p:nvPr>
              <p:custDataLst>
                <p:tags r:id="rId3"/>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4"/>
              </p:custDataLst>
            </p:nvPr>
          </p:nvSpPr>
          <p:spPr>
            <a:xfrm>
              <a:off x="2428340" y="2584400"/>
              <a:ext cx="1887470" cy="1635988"/>
            </a:xfrm>
            <a:prstGeom prst="rect">
              <a:avLst/>
            </a:prstGeom>
          </p:spPr>
          <p:txBody>
            <a:bodyPr wrap="square">
              <a:noAutofit/>
            </a:bodyPr>
            <a:lstStyle/>
            <a:p>
              <a:pPr algn="just" fontAlgn="auto">
                <a:lnSpc>
                  <a:spcPct val="150000"/>
                </a:lnSpc>
              </a:pPr>
              <a:r>
                <a:rPr sz="1200" b="1"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1）系统日志采集</a:t>
              </a:r>
            </a:p>
            <a:p>
              <a:pPr algn="just" fontAlgn="auto">
                <a:lnSpc>
                  <a:spcPct val="150000"/>
                </a:lnSpc>
              </a:pPr>
              <a:r>
                <a:rPr sz="1200"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可以使用海量数据采集工具，用于系统日志采集，如Hadoop的Chukwa、Cloudera的Flume、Facebook的Scribe等，这些工具均采用分布式架构，能满足大数据的日志数据采集和传输需求。</a:t>
              </a:r>
            </a:p>
          </p:txBody>
        </p:sp>
        <p:cxnSp>
          <p:nvCxnSpPr>
            <p:cNvPr id="10" name="直接连接符 9"/>
            <p:cNvCxnSpPr/>
            <p:nvPr>
              <p:custDataLst>
                <p:tags r:id="rId5"/>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6"/>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a:solidFill>
                    <a:schemeClr val="accent2"/>
                  </a:solidFill>
                  <a:sym typeface="Arial" panose="020B0604020202020204" pitchFamily="34" charset="0"/>
                </a:rPr>
                <a:t>04</a:t>
              </a:r>
              <a:endParaRPr lang="en-US" altLang="zh-CN" sz="4800" b="1" dirty="0">
                <a:solidFill>
                  <a:srgbClr val="FF0000"/>
                </a:solidFill>
                <a:sym typeface="Arial" panose="020B0604020202020204" pitchFamily="34" charset="0"/>
              </a:endParaRPr>
            </a:p>
          </p:txBody>
        </p:sp>
      </p:grpSp>
      <p:sp>
        <p:nvSpPr>
          <p:cNvPr id="3" name="文本框 2"/>
          <p:cNvSpPr txBox="1"/>
          <p:nvPr/>
        </p:nvSpPr>
        <p:spPr>
          <a:xfrm>
            <a:off x="4782820" y="1746251"/>
            <a:ext cx="3590925" cy="4523105"/>
          </a:xfrm>
          <a:prstGeom prst="rect">
            <a:avLst/>
          </a:prstGeom>
          <a:noFill/>
        </p:spPr>
        <p:txBody>
          <a:bodyPr wrap="square" rtlCol="0" anchor="t">
            <a:spAutoFit/>
          </a:bodyPr>
          <a:lstStyle/>
          <a:p>
            <a:pPr algn="just" fontAlgn="auto">
              <a:lnSpc>
                <a:spcPct val="150000"/>
              </a:lnSpc>
              <a:buNone/>
            </a:pPr>
            <a:r>
              <a:rPr lang="en-US" sz="1200" b="1"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3</a:t>
            </a:r>
            <a:r>
              <a:rPr sz="1200" b="1"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）APP移动端数据采集</a:t>
            </a:r>
          </a:p>
          <a:p>
            <a:pPr algn="just" fontAlgn="auto">
              <a:lnSpc>
                <a:spcPct val="150000"/>
              </a:lnSpc>
              <a:buNone/>
            </a:pPr>
            <a:r>
              <a:rPr sz="1200"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PP是获取用户移动端数据的一种有效方法，APP中的SDK插件可以将用户使用APP的信息汇总给指定服务器，即便用户在没有访问时，也能获知用户终端的相关信息，包括安装应用的数量和类型等。单个APP用户规模有限，数据量有限；但数十万APP用户，获取的用户终端数据和部分行为数据也会达到数亿的量级。</a:t>
            </a:r>
          </a:p>
          <a:p>
            <a:pPr algn="just" fontAlgn="auto">
              <a:lnSpc>
                <a:spcPct val="150000"/>
              </a:lnSpc>
              <a:buNone/>
            </a:pPr>
            <a:endParaRPr sz="1200" dirty="0">
              <a:latin typeface="宋体" panose="02010600030101010101" pitchFamily="2" charset="-122"/>
              <a:ea typeface="宋体" panose="02010600030101010101" pitchFamily="2" charset="-122"/>
              <a:cs typeface="宋体" panose="02010600030101010101" pitchFamily="2" charset="-122"/>
            </a:endParaRPr>
          </a:p>
          <a:p>
            <a:pPr algn="just" fontAlgn="auto">
              <a:lnSpc>
                <a:spcPct val="150000"/>
              </a:lnSpc>
            </a:pPr>
            <a:r>
              <a:rPr sz="1200" b="1"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4）与数据服务机构进行合作</a:t>
            </a:r>
          </a:p>
          <a:p>
            <a:pPr algn="just" fontAlgn="auto">
              <a:lnSpc>
                <a:spcPct val="150000"/>
              </a:lnSpc>
            </a:pPr>
            <a:r>
              <a:rPr sz="1200"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数据服务机构通常具备规范的数据共享和交易渠道，人们可以在平台上快速、明确地获取自己所需要的数据。而对于企业生产经营数据或学科研究数据等保密性要求较高的数据，也可以通过与企业或研究机构合作，使用特定系统接口等相关方式采集数据。</a:t>
            </a:r>
            <a:endParaRPr sz="1200" dirty="0">
              <a:latin typeface="宋体" panose="02010600030101010101" pitchFamily="2" charset="-122"/>
              <a:ea typeface="宋体" panose="02010600030101010101" pitchFamily="2" charset="-122"/>
              <a:cs typeface="宋体" panose="02010600030101010101" pitchFamily="2" charset="-122"/>
            </a:endParaRPr>
          </a:p>
          <a:p>
            <a:pPr algn="just" fontAlgn="auto">
              <a:lnSpc>
                <a:spcPct val="150000"/>
              </a:lnSpc>
              <a:buNone/>
            </a:pPr>
            <a:endParaRPr sz="1200"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1166495" y="3265805"/>
            <a:ext cx="3065145" cy="3138170"/>
          </a:xfrm>
          <a:prstGeom prst="rect">
            <a:avLst/>
          </a:prstGeom>
          <a:noFill/>
        </p:spPr>
        <p:txBody>
          <a:bodyPr wrap="square" rtlCol="0" anchor="t">
            <a:spAutoFit/>
          </a:bodyPr>
          <a:lstStyle/>
          <a:p>
            <a:pPr algn="just" fontAlgn="auto">
              <a:lnSpc>
                <a:spcPct val="150000"/>
              </a:lnSpc>
            </a:pPr>
            <a:endParaRPr sz="1200"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a:p>
            <a:pPr algn="just" fontAlgn="auto">
              <a:lnSpc>
                <a:spcPct val="150000"/>
              </a:lnSpc>
            </a:pPr>
            <a:r>
              <a:rPr sz="1200" b="1"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2）互联网数据采集</a:t>
            </a:r>
          </a:p>
          <a:p>
            <a:pPr algn="just" fontAlgn="auto">
              <a:lnSpc>
                <a:spcPct val="150000"/>
              </a:lnSpc>
            </a:pPr>
            <a:r>
              <a:rPr sz="1200"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通过网络爬虫或网站公开API等方式从网站上获取数据信息，该方法可以数据从网页中抽取出来，将其存储为统一的本地数据文件，它支持图片、音频、视频等文件或附件的采集，附件与正文可以自动关联。除了网站中包含的内容之外，还可以使用DPI或DFI等带宽管理技术实现对网络流量的采集。</a:t>
            </a:r>
          </a:p>
          <a:p>
            <a:pPr algn="just" fontAlgn="auto">
              <a:lnSpc>
                <a:spcPct val="150000"/>
              </a:lnSpc>
            </a:pPr>
            <a:endParaRPr sz="1200" dirty="0">
              <a:latin typeface="宋体" panose="02010600030101010101" pitchFamily="2" charset="-122"/>
              <a:ea typeface="宋体" panose="02010600030101010101" pitchFamily="2" charset="-122"/>
              <a:cs typeface="宋体" panose="02010600030101010101" pitchFamily="2" charset="-122"/>
            </a:endParaRPr>
          </a:p>
        </p:txBody>
      </p:sp>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7" cy="718411"/>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8" name="文本框 6"/>
          <p:cNvSpPr txBox="1"/>
          <p:nvPr/>
        </p:nvSpPr>
        <p:spPr>
          <a:xfrm>
            <a:off x="452232" y="173917"/>
            <a:ext cx="2514600" cy="414020"/>
          </a:xfrm>
          <a:prstGeom prst="rect">
            <a:avLst/>
          </a:prstGeom>
          <a:noFill/>
        </p:spPr>
        <p:txBody>
          <a:bodyPr wrap="none" rtlCol="0">
            <a:spAutoFit/>
          </a:bodyPr>
          <a:lstStyle/>
          <a:p>
            <a:r>
              <a:rPr lang="en-US" altLang="zh-CN" sz="2100" b="1" spc="225" dirty="0">
                <a:solidFill>
                  <a:prstClr val="white"/>
                </a:solidFill>
              </a:rPr>
              <a:t>1.1 </a:t>
            </a:r>
            <a:r>
              <a:rPr lang="zh-CN" altLang="en-US" sz="2100" b="1" spc="225" dirty="0">
                <a:solidFill>
                  <a:prstClr val="white"/>
                </a:solidFill>
              </a:rPr>
              <a:t>大数据的概念</a:t>
            </a:r>
          </a:p>
        </p:txBody>
      </p:sp>
      <p:sp>
        <p:nvSpPr>
          <p:cNvPr id="9" name="Freeform 172"/>
          <p:cNvSpPr>
            <a:spLocks noEditPoints="1"/>
          </p:cNvSpPr>
          <p:nvPr/>
        </p:nvSpPr>
        <p:spPr bwMode="auto">
          <a:xfrm>
            <a:off x="114107" y="218903"/>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89" rIns="68580" bIns="34289" numCol="1" anchor="t" anchorCtr="0" compatLnSpc="1"/>
          <a:lstStyle/>
          <a:p>
            <a:endParaRPr lang="id-ID" sz="1355">
              <a:solidFill>
                <a:prstClr val="black"/>
              </a:solidFill>
            </a:endParaRPr>
          </a:p>
        </p:txBody>
      </p:sp>
      <p:graphicFrame>
        <p:nvGraphicFramePr>
          <p:cNvPr id="11" name="图示 10"/>
          <p:cNvGraphicFramePr/>
          <p:nvPr/>
        </p:nvGraphicFramePr>
        <p:xfrm>
          <a:off x="1097711" y="2292873"/>
          <a:ext cx="6806243" cy="3830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矩形 23"/>
          <p:cNvSpPr/>
          <p:nvPr/>
        </p:nvSpPr>
        <p:spPr>
          <a:xfrm>
            <a:off x="690113" y="1382945"/>
            <a:ext cx="7621400" cy="7342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t>时至今日，“数据”变身“大数据”，“开启了一次重大的时代转型”</a:t>
            </a:r>
            <a:r>
              <a:rPr lang="zh-CN" altLang="en-US" sz="1600" dirty="0"/>
              <a:t>。</a:t>
            </a:r>
            <a:r>
              <a:rPr lang="zh-CN" altLang="zh-CN" sz="1600" dirty="0"/>
              <a:t> </a:t>
            </a:r>
            <a:endParaRPr lang="en-US" altLang="zh-CN" sz="1600" dirty="0"/>
          </a:p>
          <a:p>
            <a:r>
              <a:rPr lang="en-US" altLang="zh-CN" sz="1600" dirty="0"/>
              <a:t>     </a:t>
            </a:r>
            <a:r>
              <a:rPr lang="zh-CN" altLang="zh-CN" sz="1600" dirty="0"/>
              <a:t>“大数据”这一概念的形成，有三个标志性事件：</a:t>
            </a:r>
            <a:endParaRPr lang="zh-CN" altLang="en-US" sz="1600" dirty="0">
              <a:solidFill>
                <a:prstClr val="white"/>
              </a:solidFill>
            </a:endParaRPr>
          </a:p>
        </p:txBody>
      </p:sp>
      <p:sp>
        <p:nvSpPr>
          <p:cNvPr id="12" name="矩形 11"/>
          <p:cNvSpPr/>
          <p:nvPr/>
        </p:nvSpPr>
        <p:spPr>
          <a:xfrm>
            <a:off x="452232" y="889323"/>
            <a:ext cx="2418080" cy="337185"/>
          </a:xfrm>
          <a:prstGeom prst="rect">
            <a:avLst/>
          </a:prstGeom>
        </p:spPr>
        <p:txBody>
          <a:bodyPr wrap="none">
            <a:spAutoFit/>
          </a:bodyPr>
          <a:lstStyle/>
          <a:p>
            <a:r>
              <a:rPr lang="zh-CN" altLang="zh-CN" sz="1600" b="1" dirty="0">
                <a:solidFill>
                  <a:srgbClr val="3D89BC"/>
                </a:solidFill>
              </a:rPr>
              <a:t>从“数据”到“大数据”</a:t>
            </a:r>
          </a:p>
        </p:txBody>
      </p:sp>
      <p:sp>
        <p:nvSpPr>
          <p:cNvPr id="14"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1"/>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12202" y="1169836"/>
              <a:ext cx="2119582" cy="521970"/>
            </a:xfrm>
            <a:prstGeom prst="rect">
              <a:avLst/>
            </a:prstGeom>
            <a:noFill/>
          </p:spPr>
          <p:txBody>
            <a:bodyPr wrap="none" rtlCol="0">
              <a:spAutoFit/>
            </a:bodyPr>
            <a:lstStyle/>
            <a:p>
              <a:pPr algn="ctr"/>
              <a:r>
                <a:rPr lang="zh-CN" altLang="en-US" sz="2800" dirty="0">
                  <a:solidFill>
                    <a:schemeClr val="accent4"/>
                  </a:solidFill>
                </a:rPr>
                <a:t>第一章　大数据概念与应用</a:t>
              </a:r>
            </a:p>
          </p:txBody>
        </p:sp>
      </p:grpSp>
      <p:grpSp>
        <p:nvGrpSpPr>
          <p:cNvPr id="67" name="组合 66"/>
          <p:cNvGrpSpPr/>
          <p:nvPr/>
        </p:nvGrpSpPr>
        <p:grpSpPr>
          <a:xfrm>
            <a:off x="1754535" y="2048547"/>
            <a:ext cx="5693399" cy="414020"/>
            <a:chOff x="1807265" y="2462595"/>
            <a:chExt cx="5693399" cy="414020"/>
          </a:xfrm>
          <a:solidFill>
            <a:schemeClr val="bg2"/>
          </a:solidFill>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48" name="矩形 47"/>
            <p:cNvSpPr/>
            <p:nvPr/>
          </p:nvSpPr>
          <p:spPr>
            <a:xfrm>
              <a:off x="1883286" y="2462595"/>
              <a:ext cx="2712085" cy="414020"/>
            </a:xfrm>
            <a:prstGeom prst="rect">
              <a:avLst/>
            </a:prstGeom>
            <a:grpFill/>
          </p:spPr>
          <p:txBody>
            <a:bodyPr wrap="none">
              <a:spAutoFit/>
            </a:bodyPr>
            <a:lstStyle/>
            <a:p>
              <a:r>
                <a:rPr lang="en-US" altLang="zh-CN" sz="2100" spc="225" dirty="0">
                  <a:solidFill>
                    <a:schemeClr val="tx1"/>
                  </a:solidFill>
                  <a:latin typeface="微软雅黑" panose="020B0503020204020204" pitchFamily="34" charset="-122"/>
                  <a:ea typeface="微软雅黑" panose="020B0503020204020204" pitchFamily="34" charset="-122"/>
                </a:rPr>
                <a:t>1.1</a:t>
              </a:r>
              <a:r>
                <a:rPr lang="zh-CN" altLang="en-US" sz="2100" spc="225" dirty="0">
                  <a:solidFill>
                    <a:schemeClr val="tx1"/>
                  </a:solidFill>
                  <a:latin typeface="微软雅黑" panose="020B0503020204020204" pitchFamily="34" charset="-122"/>
                  <a:ea typeface="微软雅黑" panose="020B0503020204020204" pitchFamily="34" charset="-122"/>
                </a:rPr>
                <a:t>　大数据的概念</a:t>
              </a:r>
            </a:p>
          </p:txBody>
        </p:sp>
      </p:grpSp>
      <p:grpSp>
        <p:nvGrpSpPr>
          <p:cNvPr id="68" name="组合 67"/>
          <p:cNvGrpSpPr/>
          <p:nvPr/>
        </p:nvGrpSpPr>
        <p:grpSpPr>
          <a:xfrm>
            <a:off x="1754535" y="275355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0" name="矩形 49"/>
            <p:cNvSpPr/>
            <p:nvPr/>
          </p:nvSpPr>
          <p:spPr>
            <a:xfrm>
              <a:off x="1881814" y="2945869"/>
              <a:ext cx="2712085" cy="414020"/>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大数据的来源</a:t>
              </a:r>
            </a:p>
          </p:txBody>
        </p:sp>
      </p:grpSp>
      <p:grpSp>
        <p:nvGrpSpPr>
          <p:cNvPr id="69" name="组合 68"/>
          <p:cNvGrpSpPr/>
          <p:nvPr/>
        </p:nvGrpSpPr>
        <p:grpSpPr>
          <a:xfrm>
            <a:off x="1754535" y="3469343"/>
            <a:ext cx="5693399" cy="424800"/>
            <a:chOff x="1807265" y="3400693"/>
            <a:chExt cx="5693399" cy="424800"/>
          </a:xfrm>
          <a:solidFill>
            <a:schemeClr val="accent1"/>
          </a:solidFill>
        </p:grpSpPr>
        <p:sp>
          <p:nvSpPr>
            <p:cNvPr id="51" name="圆角矩形 50"/>
            <p:cNvSpPr/>
            <p:nvPr/>
          </p:nvSpPr>
          <p:spPr>
            <a:xfrm>
              <a:off x="1807265" y="340069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2" name="矩形 51"/>
            <p:cNvSpPr/>
            <p:nvPr/>
          </p:nvSpPr>
          <p:spPr>
            <a:xfrm>
              <a:off x="1881814" y="3411473"/>
              <a:ext cx="3597910" cy="414020"/>
            </a:xfrm>
            <a:prstGeom prst="rect">
              <a:avLst/>
            </a:prstGeom>
            <a:grpFill/>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1.3</a:t>
              </a:r>
              <a:r>
                <a:rPr lang="zh-CN" altLang="en-US" sz="2100" spc="225" dirty="0">
                  <a:solidFill>
                    <a:schemeClr val="bg1"/>
                  </a:solidFill>
                  <a:latin typeface="微软雅黑" panose="020B0503020204020204" pitchFamily="34" charset="-122"/>
                  <a:ea typeface="微软雅黑" panose="020B0503020204020204" pitchFamily="34" charset="-122"/>
                </a:rPr>
                <a:t>　大数据的特征及意义</a:t>
              </a:r>
            </a:p>
          </p:txBody>
        </p:sp>
      </p:grpSp>
      <p:grpSp>
        <p:nvGrpSpPr>
          <p:cNvPr id="70" name="组合 69"/>
          <p:cNvGrpSpPr/>
          <p:nvPr/>
        </p:nvGrpSpPr>
        <p:grpSpPr>
          <a:xfrm>
            <a:off x="1754535" y="4185131"/>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4" name="矩形 53"/>
            <p:cNvSpPr/>
            <p:nvPr/>
          </p:nvSpPr>
          <p:spPr>
            <a:xfrm>
              <a:off x="1881814" y="3877077"/>
              <a:ext cx="3302635" cy="414020"/>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大数据的表现形态</a:t>
              </a:r>
            </a:p>
          </p:txBody>
        </p:sp>
      </p:grpSp>
      <p:sp>
        <p:nvSpPr>
          <p:cNvPr id="32" name="矩形 31"/>
          <p:cNvSpPr/>
          <p:nvPr/>
        </p:nvSpPr>
        <p:spPr>
          <a:xfrm>
            <a:off x="-7143" y="-9147"/>
            <a:ext cx="9158091"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5" name="矩形 34"/>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chemeClr val="tx1">
                    <a:lumMod val="75000"/>
                    <a:lumOff val="25000"/>
                  </a:schemeClr>
                </a:solidFill>
              </a:rPr>
              <a:t> 1.5      </a:t>
            </a:r>
            <a:r>
              <a:rPr lang="zh-CN" altLang="en-US" sz="2100" dirty="0">
                <a:solidFill>
                  <a:schemeClr val="tx1">
                    <a:lumMod val="75000"/>
                    <a:lumOff val="25000"/>
                  </a:schemeClr>
                </a:solidFill>
              </a:rPr>
              <a:t>大数据的应用场景</a:t>
            </a:r>
          </a:p>
        </p:txBody>
      </p:sp>
      <p:sp>
        <p:nvSpPr>
          <p:cNvPr id="18" name="矩形 17"/>
          <p:cNvSpPr/>
          <p:nvPr/>
        </p:nvSpPr>
        <p:spPr>
          <a:xfrm>
            <a:off x="52070" y="-8890"/>
            <a:ext cx="9040495"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355">
                <a:solidFill>
                  <a:prstClr val="white"/>
                </a:solidFill>
              </a:rPr>
              <a:t>大数据应用人才培养系列教材</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7" cy="718411"/>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8" name="文本框 6"/>
          <p:cNvSpPr txBox="1"/>
          <p:nvPr/>
        </p:nvSpPr>
        <p:spPr>
          <a:xfrm>
            <a:off x="452232" y="151057"/>
            <a:ext cx="3297555" cy="414020"/>
          </a:xfrm>
          <a:prstGeom prst="rect">
            <a:avLst/>
          </a:prstGeom>
          <a:noFill/>
        </p:spPr>
        <p:txBody>
          <a:bodyPr wrap="none" rtlCol="0">
            <a:spAutoFit/>
          </a:bodyPr>
          <a:lstStyle/>
          <a:p>
            <a:r>
              <a:rPr lang="en-US" altLang="zh-CN" sz="2100" b="1" spc="225" dirty="0">
                <a:solidFill>
                  <a:prstClr val="white"/>
                </a:solidFill>
              </a:rPr>
              <a:t>1.</a:t>
            </a:r>
            <a:r>
              <a:rPr lang="en-US" sz="2100" b="1" spc="225" dirty="0">
                <a:solidFill>
                  <a:prstClr val="white"/>
                </a:solidFill>
              </a:rPr>
              <a:t>3</a:t>
            </a:r>
            <a:r>
              <a:rPr lang="zh-CN" altLang="en-US" sz="2100" b="1" spc="225" dirty="0">
                <a:solidFill>
                  <a:prstClr val="white"/>
                </a:solidFill>
              </a:rPr>
              <a:t>大数据的特征及意义</a:t>
            </a:r>
          </a:p>
        </p:txBody>
      </p:sp>
      <p:sp>
        <p:nvSpPr>
          <p:cNvPr id="9" name="Freeform 172"/>
          <p:cNvSpPr>
            <a:spLocks noEditPoints="1"/>
          </p:cNvSpPr>
          <p:nvPr/>
        </p:nvSpPr>
        <p:spPr bwMode="auto">
          <a:xfrm>
            <a:off x="114107" y="218903"/>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89" rIns="68580" bIns="34289" numCol="1" anchor="t" anchorCtr="0" compatLnSpc="1"/>
          <a:lstStyle/>
          <a:p>
            <a:endParaRPr lang="id-ID" sz="1355">
              <a:solidFill>
                <a:prstClr val="black"/>
              </a:solidFill>
            </a:endParaRPr>
          </a:p>
        </p:txBody>
      </p:sp>
      <p:sp>
        <p:nvSpPr>
          <p:cNvPr id="24" name="矩形 23"/>
          <p:cNvSpPr/>
          <p:nvPr/>
        </p:nvSpPr>
        <p:spPr>
          <a:xfrm>
            <a:off x="690245" y="1227455"/>
            <a:ext cx="7621271" cy="88963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dirty="0"/>
              <a:t>大数据是数据分析的前沿技术。从各种各样类型的数据中，快速高效获得有价值信息的能力，就是大数据技术。在IT业界有的学者使用3S来描述大数据，还有的学者使用3I来描述大数据。</a:t>
            </a:r>
          </a:p>
        </p:txBody>
      </p:sp>
      <p:sp>
        <p:nvSpPr>
          <p:cNvPr id="12" name="矩形 11"/>
          <p:cNvSpPr/>
          <p:nvPr/>
        </p:nvSpPr>
        <p:spPr>
          <a:xfrm>
            <a:off x="452232" y="889323"/>
            <a:ext cx="1243965" cy="337185"/>
          </a:xfrm>
          <a:prstGeom prst="rect">
            <a:avLst/>
          </a:prstGeom>
        </p:spPr>
        <p:txBody>
          <a:bodyPr wrap="none">
            <a:spAutoFit/>
          </a:bodyPr>
          <a:lstStyle/>
          <a:p>
            <a:r>
              <a:rPr lang="zh-CN" altLang="en-US" sz="1600" b="1" dirty="0">
                <a:solidFill>
                  <a:srgbClr val="3D89BC"/>
                </a:solidFill>
              </a:rPr>
              <a:t>大数据的</a:t>
            </a:r>
            <a:r>
              <a:rPr lang="en-US" altLang="zh-CN" sz="1600" b="1" dirty="0">
                <a:solidFill>
                  <a:srgbClr val="3D89BC"/>
                </a:solidFill>
              </a:rPr>
              <a:t>3S</a:t>
            </a:r>
          </a:p>
        </p:txBody>
      </p:sp>
      <p:sp>
        <p:nvSpPr>
          <p:cNvPr id="14"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
        <p:nvSpPr>
          <p:cNvPr id="11" name="矩形 10"/>
          <p:cNvSpPr/>
          <p:nvPr/>
        </p:nvSpPr>
        <p:spPr>
          <a:xfrm>
            <a:off x="1617345" y="2587625"/>
            <a:ext cx="1519555"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数据的大小</a:t>
            </a:r>
          </a:p>
        </p:txBody>
      </p:sp>
      <p:sp>
        <p:nvSpPr>
          <p:cNvPr id="35" name="矩形 34"/>
          <p:cNvSpPr/>
          <p:nvPr/>
        </p:nvSpPr>
        <p:spPr>
          <a:xfrm>
            <a:off x="1604645" y="3530600"/>
            <a:ext cx="1762760"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数据的处理速度</a:t>
            </a:r>
          </a:p>
        </p:txBody>
      </p:sp>
      <p:sp>
        <p:nvSpPr>
          <p:cNvPr id="36" name="矩形 35"/>
          <p:cNvSpPr/>
          <p:nvPr/>
        </p:nvSpPr>
        <p:spPr>
          <a:xfrm>
            <a:off x="224155" y="2453640"/>
            <a:ext cx="1320165" cy="757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latin typeface="Impact" panose="020B0806030902050204" pitchFamily="34" charset="0"/>
              </a:rPr>
              <a:t>Size</a:t>
            </a:r>
          </a:p>
        </p:txBody>
      </p:sp>
      <p:sp>
        <p:nvSpPr>
          <p:cNvPr id="39" name="矩形 38"/>
          <p:cNvSpPr/>
          <p:nvPr/>
        </p:nvSpPr>
        <p:spPr>
          <a:xfrm>
            <a:off x="224155" y="3342640"/>
            <a:ext cx="1320165" cy="757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latin typeface="Impact" panose="020B0806030902050204" pitchFamily="34" charset="0"/>
              </a:rPr>
              <a:t>Speed</a:t>
            </a:r>
          </a:p>
        </p:txBody>
      </p:sp>
      <p:sp>
        <p:nvSpPr>
          <p:cNvPr id="40" name="矩形 39"/>
          <p:cNvSpPr/>
          <p:nvPr/>
        </p:nvSpPr>
        <p:spPr>
          <a:xfrm>
            <a:off x="1604645" y="2453640"/>
            <a:ext cx="1538605" cy="7575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1" name="矩形 40"/>
          <p:cNvSpPr/>
          <p:nvPr/>
        </p:nvSpPr>
        <p:spPr>
          <a:xfrm>
            <a:off x="1604645" y="3350895"/>
            <a:ext cx="1539240" cy="7575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37" name="矩形 36"/>
          <p:cNvSpPr/>
          <p:nvPr/>
        </p:nvSpPr>
        <p:spPr>
          <a:xfrm>
            <a:off x="1655445" y="4481831"/>
            <a:ext cx="1411605"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数据的结构化</a:t>
            </a:r>
          </a:p>
        </p:txBody>
      </p:sp>
      <p:sp>
        <p:nvSpPr>
          <p:cNvPr id="38" name="矩形 37"/>
          <p:cNvSpPr/>
          <p:nvPr/>
        </p:nvSpPr>
        <p:spPr>
          <a:xfrm>
            <a:off x="224155" y="4320540"/>
            <a:ext cx="1320165" cy="757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a:latin typeface="Impact" panose="020B0806030902050204" pitchFamily="34" charset="0"/>
              </a:rPr>
              <a:t>Structur</a:t>
            </a:r>
          </a:p>
        </p:txBody>
      </p:sp>
      <p:sp>
        <p:nvSpPr>
          <p:cNvPr id="42" name="矩形 41"/>
          <p:cNvSpPr/>
          <p:nvPr/>
        </p:nvSpPr>
        <p:spPr>
          <a:xfrm>
            <a:off x="1589405" y="4320540"/>
            <a:ext cx="1531620" cy="7575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pic>
        <p:nvPicPr>
          <p:cNvPr id="43" name="图片 42" descr="公用1"/>
          <p:cNvPicPr>
            <a:picLocks noChangeAspect="1"/>
          </p:cNvPicPr>
          <p:nvPr/>
        </p:nvPicPr>
        <p:blipFill>
          <a:blip r:embed="rId2"/>
          <a:stretch>
            <a:fillRect/>
          </a:stretch>
        </p:blipFill>
        <p:spPr>
          <a:xfrm>
            <a:off x="3367405" y="2320925"/>
            <a:ext cx="4944111" cy="31222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7" cy="718411"/>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8" name="文本框 6"/>
          <p:cNvSpPr txBox="1"/>
          <p:nvPr/>
        </p:nvSpPr>
        <p:spPr>
          <a:xfrm>
            <a:off x="452232" y="173917"/>
            <a:ext cx="3297555" cy="414020"/>
          </a:xfrm>
          <a:prstGeom prst="rect">
            <a:avLst/>
          </a:prstGeom>
          <a:noFill/>
        </p:spPr>
        <p:txBody>
          <a:bodyPr wrap="none" rtlCol="0">
            <a:spAutoFit/>
          </a:bodyPr>
          <a:lstStyle/>
          <a:p>
            <a:r>
              <a:rPr lang="en-US" altLang="zh-CN" sz="2100" b="1" spc="225" dirty="0">
                <a:solidFill>
                  <a:prstClr val="white"/>
                </a:solidFill>
              </a:rPr>
              <a:t>1.</a:t>
            </a:r>
            <a:r>
              <a:rPr lang="en-US" sz="2100" b="1" spc="225" dirty="0">
                <a:solidFill>
                  <a:prstClr val="white"/>
                </a:solidFill>
              </a:rPr>
              <a:t>3</a:t>
            </a:r>
            <a:r>
              <a:rPr lang="zh-CN" altLang="en-US" sz="2100" b="1" spc="225" dirty="0">
                <a:solidFill>
                  <a:prstClr val="white"/>
                </a:solidFill>
              </a:rPr>
              <a:t>大数据的特征及意义</a:t>
            </a:r>
          </a:p>
        </p:txBody>
      </p:sp>
      <p:sp>
        <p:nvSpPr>
          <p:cNvPr id="9" name="Freeform 172"/>
          <p:cNvSpPr>
            <a:spLocks noEditPoints="1"/>
          </p:cNvSpPr>
          <p:nvPr/>
        </p:nvSpPr>
        <p:spPr bwMode="auto">
          <a:xfrm>
            <a:off x="114107" y="218903"/>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89" rIns="68580" bIns="34289" numCol="1" anchor="t" anchorCtr="0" compatLnSpc="1"/>
          <a:lstStyle/>
          <a:p>
            <a:endParaRPr lang="id-ID" sz="1355">
              <a:solidFill>
                <a:prstClr val="black"/>
              </a:solidFill>
            </a:endParaRPr>
          </a:p>
        </p:txBody>
      </p:sp>
      <p:sp>
        <p:nvSpPr>
          <p:cNvPr id="24" name="矩形 23"/>
          <p:cNvSpPr/>
          <p:nvPr/>
        </p:nvSpPr>
        <p:spPr>
          <a:xfrm>
            <a:off x="1" y="1053465"/>
            <a:ext cx="2769871" cy="479361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rPr>
              <a:t>从技术上看，大数据与云计算的关系就像一枚硬币的正反面一样密不可分。大数据必然无法用单台的计算机进行处理，必须采用分布式计算架构。它的特色在于对海量数据的挖掘，但它必须依托云计算的分布式处理、分布式数据库、云存储和/或虚拟化技术。(在维克托·迈尔-舍恩伯格及肯尼斯·库克耶编写的《大数据时代》中大数据指不用随机分析法（抽样调查）这样的捷径，而采用所有数据的方法）大数据的4V特征：Volume（大量）、Velocity（高速）、Variety（多样）、Value（价值）。</a:t>
            </a:r>
          </a:p>
        </p:txBody>
      </p:sp>
      <p:sp>
        <p:nvSpPr>
          <p:cNvPr id="12" name="矩形 11"/>
          <p:cNvSpPr/>
          <p:nvPr/>
        </p:nvSpPr>
        <p:spPr>
          <a:xfrm>
            <a:off x="442707" y="715968"/>
            <a:ext cx="2011680" cy="337185"/>
          </a:xfrm>
          <a:prstGeom prst="rect">
            <a:avLst/>
          </a:prstGeom>
        </p:spPr>
        <p:txBody>
          <a:bodyPr wrap="none">
            <a:spAutoFit/>
          </a:bodyPr>
          <a:lstStyle/>
          <a:p>
            <a:r>
              <a:rPr lang="zh-CN" altLang="zh-CN" sz="1600" b="1" dirty="0">
                <a:solidFill>
                  <a:srgbClr val="3D89BC"/>
                </a:solidFill>
              </a:rPr>
              <a:t>从技术上看</a:t>
            </a:r>
            <a:r>
              <a:rPr lang="en-US" altLang="zh-CN" sz="1600" b="1" dirty="0">
                <a:solidFill>
                  <a:srgbClr val="3D89BC"/>
                </a:solidFill>
              </a:rPr>
              <a:t>“</a:t>
            </a:r>
            <a:r>
              <a:rPr lang="zh-CN" altLang="zh-CN" sz="1600" b="1" dirty="0">
                <a:solidFill>
                  <a:srgbClr val="3D89BC"/>
                </a:solidFill>
              </a:rPr>
              <a:t>大数据</a:t>
            </a:r>
            <a:r>
              <a:rPr lang="en-US" altLang="zh-CN" sz="1600" b="1" dirty="0">
                <a:solidFill>
                  <a:srgbClr val="3D89BC"/>
                </a:solidFill>
              </a:rPr>
              <a:t>”</a:t>
            </a:r>
          </a:p>
        </p:txBody>
      </p:sp>
      <p:pic>
        <p:nvPicPr>
          <p:cNvPr id="15" name="图片 14" descr="6"/>
          <p:cNvPicPr>
            <a:picLocks noChangeAspect="1"/>
          </p:cNvPicPr>
          <p:nvPr/>
        </p:nvPicPr>
        <p:blipFill>
          <a:blip r:embed="rId2"/>
          <a:stretch>
            <a:fillRect/>
          </a:stretch>
        </p:blipFill>
        <p:spPr>
          <a:xfrm>
            <a:off x="2863215" y="1053465"/>
            <a:ext cx="6282691" cy="4732020"/>
          </a:xfrm>
          <a:prstGeom prst="rect">
            <a:avLst/>
          </a:prstGeom>
        </p:spPr>
      </p:pic>
      <p:sp>
        <p:nvSpPr>
          <p:cNvPr id="14"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7" cy="718411"/>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9" name="Freeform 172"/>
          <p:cNvSpPr>
            <a:spLocks noEditPoints="1"/>
          </p:cNvSpPr>
          <p:nvPr/>
        </p:nvSpPr>
        <p:spPr bwMode="auto">
          <a:xfrm>
            <a:off x="114107" y="218903"/>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89" rIns="68580" bIns="34289" numCol="1" anchor="t" anchorCtr="0" compatLnSpc="1"/>
          <a:lstStyle/>
          <a:p>
            <a:endParaRPr lang="id-ID" sz="1355">
              <a:solidFill>
                <a:prstClr val="black"/>
              </a:solidFill>
            </a:endParaRPr>
          </a:p>
        </p:txBody>
      </p:sp>
      <p:sp>
        <p:nvSpPr>
          <p:cNvPr id="22" name="椭圆 21"/>
          <p:cNvSpPr/>
          <p:nvPr/>
        </p:nvSpPr>
        <p:spPr>
          <a:xfrm>
            <a:off x="3616631" y="2510793"/>
            <a:ext cx="1600203" cy="160020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3" name="椭圆 32"/>
          <p:cNvSpPr/>
          <p:nvPr/>
        </p:nvSpPr>
        <p:spPr>
          <a:xfrm>
            <a:off x="3717401" y="2624264"/>
            <a:ext cx="1398663" cy="1398663"/>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5" name="矩形 34"/>
          <p:cNvSpPr/>
          <p:nvPr/>
        </p:nvSpPr>
        <p:spPr>
          <a:xfrm>
            <a:off x="3873271" y="2730684"/>
            <a:ext cx="1077513" cy="1106805"/>
          </a:xfrm>
          <a:prstGeom prst="rect">
            <a:avLst/>
          </a:prstGeom>
        </p:spPr>
        <p:txBody>
          <a:bodyPr wrap="square">
            <a:spAutoFit/>
          </a:bodyPr>
          <a:lstStyle/>
          <a:p>
            <a:r>
              <a:rPr lang="en-US" altLang="zh-CN" sz="3300" b="1" dirty="0">
                <a:solidFill>
                  <a:prstClr val="white"/>
                </a:solidFill>
              </a:rPr>
              <a:t>4  V</a:t>
            </a:r>
          </a:p>
          <a:p>
            <a:r>
              <a:rPr lang="zh-CN" altLang="en-US" sz="3300" b="1" dirty="0">
                <a:solidFill>
                  <a:prstClr val="white"/>
                </a:solidFill>
              </a:rPr>
              <a:t>特征</a:t>
            </a:r>
            <a:endParaRPr lang="en-US" altLang="zh-CN" sz="3300" b="1" dirty="0">
              <a:solidFill>
                <a:prstClr val="white"/>
              </a:solidFill>
            </a:endParaRPr>
          </a:p>
        </p:txBody>
      </p:sp>
      <p:grpSp>
        <p:nvGrpSpPr>
          <p:cNvPr id="37" name="组合 36"/>
          <p:cNvGrpSpPr/>
          <p:nvPr/>
        </p:nvGrpSpPr>
        <p:grpSpPr>
          <a:xfrm>
            <a:off x="5638023" y="3529591"/>
            <a:ext cx="2804384" cy="368300"/>
            <a:chOff x="7892654" y="2137018"/>
            <a:chExt cx="3739175" cy="491066"/>
          </a:xfrm>
        </p:grpSpPr>
        <p:sp>
          <p:nvSpPr>
            <p:cNvPr id="38" name="圆角矩形 37"/>
            <p:cNvSpPr/>
            <p:nvPr/>
          </p:nvSpPr>
          <p:spPr>
            <a:xfrm>
              <a:off x="7892654" y="2152929"/>
              <a:ext cx="3739175"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9" name="矩形 38"/>
            <p:cNvSpPr/>
            <p:nvPr/>
          </p:nvSpPr>
          <p:spPr>
            <a:xfrm>
              <a:off x="8021619" y="2137018"/>
              <a:ext cx="3173304" cy="491066"/>
            </a:xfrm>
            <a:prstGeom prst="rect">
              <a:avLst/>
            </a:prstGeom>
          </p:spPr>
          <p:txBody>
            <a:bodyPr wrap="none">
              <a:spAutoFit/>
            </a:bodyPr>
            <a:lstStyle/>
            <a:p>
              <a:r>
                <a:rPr lang="zh-CN" altLang="en-US" kern="500" spc="225" dirty="0">
                  <a:solidFill>
                    <a:prstClr val="white"/>
                  </a:solidFill>
                </a:rPr>
                <a:t>种类多（</a:t>
              </a:r>
              <a:r>
                <a:rPr lang="en-US" altLang="zh-CN" b="1" kern="500" spc="225" dirty="0">
                  <a:solidFill>
                    <a:srgbClr val="00B0F0"/>
                  </a:solidFill>
                </a:rPr>
                <a:t>V</a:t>
              </a:r>
              <a:r>
                <a:rPr lang="en-US" altLang="zh-CN" kern="500" spc="225" dirty="0">
                  <a:solidFill>
                    <a:prstClr val="white"/>
                  </a:solidFill>
                </a:rPr>
                <a:t>ariety</a:t>
              </a:r>
              <a:r>
                <a:rPr lang="zh-CN" altLang="en-US" kern="500" spc="225" dirty="0">
                  <a:solidFill>
                    <a:prstClr val="white"/>
                  </a:solidFill>
                </a:rPr>
                <a:t>）</a:t>
              </a:r>
              <a:endParaRPr lang="zh-CN" altLang="en-US" spc="225" dirty="0">
                <a:solidFill>
                  <a:prstClr val="white"/>
                </a:solidFill>
              </a:endParaRPr>
            </a:p>
          </p:txBody>
        </p:sp>
      </p:grpSp>
      <p:grpSp>
        <p:nvGrpSpPr>
          <p:cNvPr id="40" name="组合 39"/>
          <p:cNvGrpSpPr/>
          <p:nvPr/>
        </p:nvGrpSpPr>
        <p:grpSpPr>
          <a:xfrm>
            <a:off x="313113" y="3563641"/>
            <a:ext cx="2826196" cy="368300"/>
            <a:chOff x="7892654" y="2137018"/>
            <a:chExt cx="3811694" cy="491066"/>
          </a:xfrm>
        </p:grpSpPr>
        <p:sp>
          <p:nvSpPr>
            <p:cNvPr id="41" name="圆角矩形 40"/>
            <p:cNvSpPr/>
            <p:nvPr/>
          </p:nvSpPr>
          <p:spPr>
            <a:xfrm>
              <a:off x="7892654" y="2137021"/>
              <a:ext cx="3811694" cy="46166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42" name="矩形 41"/>
            <p:cNvSpPr/>
            <p:nvPr/>
          </p:nvSpPr>
          <p:spPr>
            <a:xfrm>
              <a:off x="8021618" y="2137018"/>
              <a:ext cx="3368321" cy="491066"/>
            </a:xfrm>
            <a:prstGeom prst="rect">
              <a:avLst/>
            </a:prstGeom>
          </p:spPr>
          <p:txBody>
            <a:bodyPr wrap="none">
              <a:spAutoFit/>
            </a:bodyPr>
            <a:lstStyle/>
            <a:p>
              <a:r>
                <a:rPr lang="zh-CN" altLang="en-US" kern="500" spc="225" dirty="0">
                  <a:solidFill>
                    <a:prstClr val="white"/>
                  </a:solidFill>
                </a:rPr>
                <a:t>速度快（</a:t>
              </a:r>
              <a:r>
                <a:rPr lang="en-US" altLang="zh-CN" b="1" kern="500" spc="225" dirty="0">
                  <a:solidFill>
                    <a:srgbClr val="00B0F0"/>
                  </a:solidFill>
                </a:rPr>
                <a:t>V</a:t>
              </a:r>
              <a:r>
                <a:rPr lang="en-US" altLang="zh-CN" kern="500" spc="225" dirty="0">
                  <a:solidFill>
                    <a:prstClr val="white"/>
                  </a:solidFill>
                </a:rPr>
                <a:t>elocity</a:t>
              </a:r>
              <a:r>
                <a:rPr lang="zh-CN" altLang="en-US" kern="500" spc="225" dirty="0">
                  <a:solidFill>
                    <a:prstClr val="white"/>
                  </a:solidFill>
                </a:rPr>
                <a:t>）</a:t>
              </a:r>
              <a:endParaRPr lang="zh-CN" altLang="en-US" spc="225" dirty="0">
                <a:solidFill>
                  <a:prstClr val="white"/>
                </a:solidFill>
              </a:endParaRPr>
            </a:p>
          </p:txBody>
        </p:sp>
      </p:grpSp>
      <p:grpSp>
        <p:nvGrpSpPr>
          <p:cNvPr id="43" name="组合 42"/>
          <p:cNvGrpSpPr/>
          <p:nvPr/>
        </p:nvGrpSpPr>
        <p:grpSpPr>
          <a:xfrm>
            <a:off x="289536" y="1275956"/>
            <a:ext cx="2815269" cy="376899"/>
            <a:chOff x="7892654" y="2125553"/>
            <a:chExt cx="3884083" cy="502531"/>
          </a:xfrm>
        </p:grpSpPr>
        <p:sp>
          <p:nvSpPr>
            <p:cNvPr id="44" name="圆角矩形 43"/>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45" name="矩形 44"/>
            <p:cNvSpPr/>
            <p:nvPr/>
          </p:nvSpPr>
          <p:spPr>
            <a:xfrm>
              <a:off x="8021619" y="2137018"/>
              <a:ext cx="3029474" cy="491066"/>
            </a:xfrm>
            <a:prstGeom prst="rect">
              <a:avLst/>
            </a:prstGeom>
          </p:spPr>
          <p:txBody>
            <a:bodyPr wrap="none">
              <a:spAutoFit/>
            </a:bodyPr>
            <a:lstStyle/>
            <a:p>
              <a:r>
                <a:rPr lang="zh-CN" altLang="en-US" kern="500" spc="225" dirty="0">
                  <a:solidFill>
                    <a:prstClr val="white"/>
                  </a:solidFill>
                </a:rPr>
                <a:t>价值高（</a:t>
              </a:r>
              <a:r>
                <a:rPr lang="en-US" altLang="zh-CN" b="1" kern="500" spc="225" dirty="0">
                  <a:solidFill>
                    <a:srgbClr val="00B0F0"/>
                  </a:solidFill>
                </a:rPr>
                <a:t>V</a:t>
              </a:r>
              <a:r>
                <a:rPr lang="en-US" altLang="zh-CN" kern="500" spc="225" dirty="0">
                  <a:solidFill>
                    <a:prstClr val="white"/>
                  </a:solidFill>
                </a:rPr>
                <a:t>alue</a:t>
              </a:r>
              <a:r>
                <a:rPr lang="zh-CN" altLang="en-US" kern="500" spc="225" dirty="0">
                  <a:solidFill>
                    <a:prstClr val="white"/>
                  </a:solidFill>
                </a:rPr>
                <a:t>）</a:t>
              </a:r>
              <a:endParaRPr lang="zh-CN" altLang="en-US" spc="225" dirty="0">
                <a:solidFill>
                  <a:prstClr val="white"/>
                </a:solidFill>
              </a:endParaRPr>
            </a:p>
          </p:txBody>
        </p:sp>
      </p:grpSp>
      <p:grpSp>
        <p:nvGrpSpPr>
          <p:cNvPr id="49" name="组合 48"/>
          <p:cNvGrpSpPr/>
          <p:nvPr/>
        </p:nvGrpSpPr>
        <p:grpSpPr>
          <a:xfrm>
            <a:off x="5603959" y="1292355"/>
            <a:ext cx="3411263" cy="742942"/>
            <a:chOff x="7471943" y="1805208"/>
            <a:chExt cx="4548351" cy="990590"/>
          </a:xfrm>
        </p:grpSpPr>
        <p:grpSp>
          <p:nvGrpSpPr>
            <p:cNvPr id="50" name="组合 49"/>
            <p:cNvGrpSpPr/>
            <p:nvPr/>
          </p:nvGrpSpPr>
          <p:grpSpPr>
            <a:xfrm>
              <a:off x="7517356" y="1805208"/>
              <a:ext cx="3739185" cy="495616"/>
              <a:chOff x="7892653" y="2132469"/>
              <a:chExt cx="3739185" cy="495616"/>
            </a:xfrm>
          </p:grpSpPr>
          <p:sp>
            <p:nvSpPr>
              <p:cNvPr id="52" name="圆角矩形 51"/>
              <p:cNvSpPr/>
              <p:nvPr/>
            </p:nvSpPr>
            <p:spPr>
              <a:xfrm>
                <a:off x="7892653" y="2132469"/>
                <a:ext cx="3739185"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53" name="矩形 52"/>
              <p:cNvSpPr/>
              <p:nvPr/>
            </p:nvSpPr>
            <p:spPr>
              <a:xfrm>
                <a:off x="8021620" y="2137018"/>
                <a:ext cx="3219874" cy="491067"/>
              </a:xfrm>
              <a:prstGeom prst="rect">
                <a:avLst/>
              </a:prstGeom>
            </p:spPr>
            <p:txBody>
              <a:bodyPr wrap="none">
                <a:spAutoFit/>
              </a:bodyPr>
              <a:lstStyle/>
              <a:p>
                <a:r>
                  <a:rPr lang="zh-CN" altLang="en-US" kern="500" spc="225" dirty="0">
                    <a:solidFill>
                      <a:prstClr val="white"/>
                    </a:solidFill>
                  </a:rPr>
                  <a:t>体</a:t>
                </a:r>
                <a:r>
                  <a:rPr lang="zh-CN" altLang="zh-CN" kern="500" spc="225" dirty="0">
                    <a:solidFill>
                      <a:prstClr val="white"/>
                    </a:solidFill>
                  </a:rPr>
                  <a:t>量</a:t>
                </a:r>
                <a:r>
                  <a:rPr lang="zh-CN" altLang="en-US" kern="500" spc="225" dirty="0">
                    <a:solidFill>
                      <a:prstClr val="white"/>
                    </a:solidFill>
                  </a:rPr>
                  <a:t>大</a:t>
                </a:r>
                <a:r>
                  <a:rPr lang="zh-CN" altLang="zh-CN" kern="500" spc="225" dirty="0">
                    <a:solidFill>
                      <a:prstClr val="white"/>
                    </a:solidFill>
                  </a:rPr>
                  <a:t>（</a:t>
                </a:r>
                <a:r>
                  <a:rPr lang="en-US" altLang="zh-CN" b="1" kern="500" spc="225" dirty="0">
                    <a:solidFill>
                      <a:srgbClr val="00B0F0"/>
                    </a:solidFill>
                  </a:rPr>
                  <a:t>V</a:t>
                </a:r>
                <a:r>
                  <a:rPr lang="en-US" altLang="zh-CN" kern="500" spc="225" dirty="0">
                    <a:solidFill>
                      <a:prstClr val="white"/>
                    </a:solidFill>
                  </a:rPr>
                  <a:t>olume</a:t>
                </a:r>
                <a:r>
                  <a:rPr lang="zh-CN" altLang="zh-CN" kern="500" spc="225" dirty="0">
                    <a:solidFill>
                      <a:prstClr val="white"/>
                    </a:solidFill>
                  </a:rPr>
                  <a:t>）</a:t>
                </a:r>
                <a:endParaRPr lang="zh-CN" altLang="en-US" spc="225" dirty="0">
                  <a:solidFill>
                    <a:prstClr val="white"/>
                  </a:solidFill>
                </a:endParaRPr>
              </a:p>
            </p:txBody>
          </p:sp>
        </p:grpSp>
        <p:sp>
          <p:nvSpPr>
            <p:cNvPr id="51" name="矩形 50"/>
            <p:cNvSpPr/>
            <p:nvPr/>
          </p:nvSpPr>
          <p:spPr>
            <a:xfrm>
              <a:off x="7471943" y="2256471"/>
              <a:ext cx="4548351" cy="539327"/>
            </a:xfrm>
            <a:prstGeom prst="rect">
              <a:avLst/>
            </a:prstGeom>
          </p:spPr>
          <p:txBody>
            <a:bodyPr wrap="square">
              <a:spAutoFit/>
            </a:bodyPr>
            <a:lstStyle/>
            <a:p>
              <a:pPr>
                <a:lnSpc>
                  <a:spcPct val="150000"/>
                </a:lnSpc>
              </a:pPr>
              <a:endParaRPr lang="zh-CN" altLang="en-US" sz="1355" dirty="0">
                <a:solidFill>
                  <a:prstClr val="black">
                    <a:lumMod val="50000"/>
                    <a:lumOff val="50000"/>
                  </a:prstClr>
                </a:solidFill>
              </a:endParaRPr>
            </a:p>
          </p:txBody>
        </p:sp>
      </p:grpSp>
      <p:sp>
        <p:nvSpPr>
          <p:cNvPr id="54" name="矩形 53"/>
          <p:cNvSpPr/>
          <p:nvPr/>
        </p:nvSpPr>
        <p:spPr>
          <a:xfrm>
            <a:off x="5603959" y="3863908"/>
            <a:ext cx="3330493" cy="1658620"/>
          </a:xfrm>
          <a:prstGeom prst="rect">
            <a:avLst/>
          </a:prstGeom>
        </p:spPr>
        <p:txBody>
          <a:bodyPr wrap="square">
            <a:spAutoFit/>
          </a:bodyPr>
          <a:lstStyle/>
          <a:p>
            <a:pPr>
              <a:lnSpc>
                <a:spcPct val="150000"/>
              </a:lnSpc>
            </a:pPr>
            <a:r>
              <a:rPr lang="zh-CN" altLang="zh-CN" sz="1355" dirty="0">
                <a:solidFill>
                  <a:prstClr val="black">
                    <a:lumMod val="50000"/>
                    <a:lumOff val="50000"/>
                  </a:prstClr>
                </a:solidFill>
              </a:rPr>
              <a:t>大数据与传统数据相比，数据来源广、维度多、类型杂，各种机器仪表在自动产生数据的同时，人自身的生活行为也在不断创造数据；不仅有企业组织内部的业务数据，还有海量相关的外部数据。</a:t>
            </a:r>
            <a:endParaRPr lang="zh-CN" altLang="en-US" sz="1355" dirty="0">
              <a:solidFill>
                <a:prstClr val="black">
                  <a:lumMod val="50000"/>
                  <a:lumOff val="50000"/>
                </a:prstClr>
              </a:solidFill>
            </a:endParaRPr>
          </a:p>
        </p:txBody>
      </p:sp>
      <p:sp>
        <p:nvSpPr>
          <p:cNvPr id="56" name="矩形 55"/>
          <p:cNvSpPr/>
          <p:nvPr/>
        </p:nvSpPr>
        <p:spPr>
          <a:xfrm>
            <a:off x="278331" y="3890757"/>
            <a:ext cx="2860979" cy="1658620"/>
          </a:xfrm>
          <a:prstGeom prst="rect">
            <a:avLst/>
          </a:prstGeom>
        </p:spPr>
        <p:txBody>
          <a:bodyPr wrap="square">
            <a:spAutoFit/>
          </a:bodyPr>
          <a:lstStyle/>
          <a:p>
            <a:pPr>
              <a:lnSpc>
                <a:spcPct val="150000"/>
              </a:lnSpc>
            </a:pPr>
            <a:r>
              <a:rPr lang="zh-CN" altLang="zh-CN" sz="1355" dirty="0">
                <a:solidFill>
                  <a:prstClr val="black">
                    <a:lumMod val="50000"/>
                    <a:lumOff val="50000"/>
                  </a:prstClr>
                </a:solidFill>
              </a:rPr>
              <a:t>随着现代感测、互联网、计算机技术的发展，数据生成、储存、分析、处理的速度远远超出人们的想象力，这是大数据区别于传统数据或小数据的显著特征。</a:t>
            </a:r>
            <a:endParaRPr lang="zh-CN" altLang="en-US" sz="1355" dirty="0">
              <a:solidFill>
                <a:prstClr val="black">
                  <a:lumMod val="50000"/>
                  <a:lumOff val="50000"/>
                </a:prstClr>
              </a:solidFill>
            </a:endParaRPr>
          </a:p>
        </p:txBody>
      </p:sp>
      <p:sp>
        <p:nvSpPr>
          <p:cNvPr id="57" name="矩形 56"/>
          <p:cNvSpPr/>
          <p:nvPr/>
        </p:nvSpPr>
        <p:spPr>
          <a:xfrm>
            <a:off x="243825" y="1620785"/>
            <a:ext cx="3330493" cy="1345565"/>
          </a:xfrm>
          <a:prstGeom prst="rect">
            <a:avLst/>
          </a:prstGeom>
        </p:spPr>
        <p:txBody>
          <a:bodyPr wrap="square">
            <a:spAutoFit/>
          </a:bodyPr>
          <a:lstStyle/>
          <a:p>
            <a:pPr>
              <a:lnSpc>
                <a:spcPct val="150000"/>
              </a:lnSpc>
            </a:pPr>
            <a:r>
              <a:rPr lang="zh-CN" altLang="zh-CN" sz="1355" dirty="0">
                <a:solidFill>
                  <a:prstClr val="black">
                    <a:lumMod val="50000"/>
                    <a:lumOff val="50000"/>
                  </a:prstClr>
                </a:solidFill>
              </a:rPr>
              <a:t>大数据有巨大的潜在价值，但同其呈几何指数爆发式增长相比，某一对象或模块数据的价值密度较低，这无疑给我们开发海量数据增加了难度和成本。</a:t>
            </a:r>
            <a:endParaRPr lang="zh-CN" altLang="en-US" sz="1355" dirty="0">
              <a:solidFill>
                <a:prstClr val="black">
                  <a:lumMod val="50000"/>
                  <a:lumOff val="50000"/>
                </a:prstClr>
              </a:solidFill>
            </a:endParaRPr>
          </a:p>
        </p:txBody>
      </p:sp>
      <p:sp>
        <p:nvSpPr>
          <p:cNvPr id="58" name="任意多边形 57"/>
          <p:cNvSpPr/>
          <p:nvPr/>
        </p:nvSpPr>
        <p:spPr>
          <a:xfrm>
            <a:off x="3113315" y="1480433"/>
            <a:ext cx="1053873" cy="1086935"/>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61" name="任意多边形 60"/>
          <p:cNvSpPr/>
          <p:nvPr/>
        </p:nvSpPr>
        <p:spPr>
          <a:xfrm rot="971766">
            <a:off x="4945511" y="1339859"/>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11" name="矩形 10"/>
          <p:cNvSpPr/>
          <p:nvPr/>
        </p:nvSpPr>
        <p:spPr>
          <a:xfrm>
            <a:off x="5638017" y="1700676"/>
            <a:ext cx="3132515" cy="1658620"/>
          </a:xfrm>
          <a:prstGeom prst="rect">
            <a:avLst/>
          </a:prstGeom>
        </p:spPr>
        <p:txBody>
          <a:bodyPr wrap="square">
            <a:spAutoFit/>
          </a:bodyPr>
          <a:lstStyle/>
          <a:p>
            <a:pPr>
              <a:lnSpc>
                <a:spcPct val="150000"/>
              </a:lnSpc>
            </a:pPr>
            <a:r>
              <a:rPr lang="zh-CN" altLang="zh-CN" sz="1355" dirty="0">
                <a:solidFill>
                  <a:prstClr val="black">
                    <a:lumMod val="50000"/>
                    <a:lumOff val="50000"/>
                  </a:prstClr>
                </a:solidFill>
              </a:rPr>
              <a:t>从</a:t>
            </a:r>
            <a:r>
              <a:rPr lang="en-US" altLang="zh-CN" sz="1355" dirty="0">
                <a:solidFill>
                  <a:prstClr val="black">
                    <a:lumMod val="50000"/>
                    <a:lumOff val="50000"/>
                  </a:prstClr>
                </a:solidFill>
              </a:rPr>
              <a:t>2013</a:t>
            </a:r>
            <a:r>
              <a:rPr lang="zh-CN" altLang="zh-CN" sz="1355" dirty="0">
                <a:solidFill>
                  <a:prstClr val="black">
                    <a:lumMod val="50000"/>
                    <a:lumOff val="50000"/>
                  </a:prstClr>
                </a:solidFill>
              </a:rPr>
              <a:t>年至</a:t>
            </a:r>
            <a:r>
              <a:rPr lang="en-US" altLang="zh-CN" sz="1355" dirty="0">
                <a:solidFill>
                  <a:prstClr val="black">
                    <a:lumMod val="50000"/>
                    <a:lumOff val="50000"/>
                  </a:prstClr>
                </a:solidFill>
              </a:rPr>
              <a:t>2020</a:t>
            </a:r>
            <a:r>
              <a:rPr lang="zh-CN" altLang="zh-CN" sz="1355" dirty="0">
                <a:solidFill>
                  <a:prstClr val="black">
                    <a:lumMod val="50000"/>
                    <a:lumOff val="50000"/>
                  </a:prstClr>
                </a:solidFill>
              </a:rPr>
              <a:t>年，人类的数据规模将扩大</a:t>
            </a:r>
            <a:r>
              <a:rPr lang="en-US" altLang="zh-CN" sz="1355" dirty="0">
                <a:solidFill>
                  <a:prstClr val="black">
                    <a:lumMod val="50000"/>
                    <a:lumOff val="50000"/>
                  </a:prstClr>
                </a:solidFill>
              </a:rPr>
              <a:t>50</a:t>
            </a:r>
            <a:r>
              <a:rPr lang="zh-CN" altLang="zh-CN" sz="1355" dirty="0">
                <a:solidFill>
                  <a:prstClr val="black">
                    <a:lumMod val="50000"/>
                    <a:lumOff val="50000"/>
                  </a:prstClr>
                </a:solidFill>
              </a:rPr>
              <a:t>倍，每年产生的数据量将增长到</a:t>
            </a:r>
            <a:r>
              <a:rPr lang="en-US" altLang="zh-CN" sz="1355" dirty="0">
                <a:solidFill>
                  <a:prstClr val="black">
                    <a:lumMod val="50000"/>
                    <a:lumOff val="50000"/>
                  </a:prstClr>
                </a:solidFill>
              </a:rPr>
              <a:t>44</a:t>
            </a:r>
            <a:r>
              <a:rPr lang="zh-CN" altLang="zh-CN" sz="1355" dirty="0">
                <a:solidFill>
                  <a:prstClr val="black">
                    <a:lumMod val="50000"/>
                    <a:lumOff val="50000"/>
                  </a:prstClr>
                </a:solidFill>
              </a:rPr>
              <a:t>万亿</a:t>
            </a:r>
            <a:r>
              <a:rPr lang="en-US" altLang="zh-CN" sz="1355" dirty="0">
                <a:solidFill>
                  <a:prstClr val="black">
                    <a:lumMod val="50000"/>
                    <a:lumOff val="50000"/>
                  </a:prstClr>
                </a:solidFill>
              </a:rPr>
              <a:t>GB</a:t>
            </a:r>
            <a:r>
              <a:rPr lang="zh-CN" altLang="zh-CN" sz="1355" dirty="0">
                <a:solidFill>
                  <a:prstClr val="black">
                    <a:lumMod val="50000"/>
                    <a:lumOff val="50000"/>
                  </a:prstClr>
                </a:solidFill>
              </a:rPr>
              <a:t>，相当于美国国家图书馆数据量的数百万倍，且每</a:t>
            </a:r>
            <a:r>
              <a:rPr lang="en-US" altLang="zh-CN" sz="1355" dirty="0">
                <a:solidFill>
                  <a:prstClr val="black">
                    <a:lumMod val="50000"/>
                    <a:lumOff val="50000"/>
                  </a:prstClr>
                </a:solidFill>
              </a:rPr>
              <a:t>18</a:t>
            </a:r>
            <a:r>
              <a:rPr lang="zh-CN" altLang="zh-CN" sz="1355" dirty="0">
                <a:solidFill>
                  <a:prstClr val="black">
                    <a:lumMod val="50000"/>
                    <a:lumOff val="50000"/>
                  </a:prstClr>
                </a:solidFill>
              </a:rPr>
              <a:t>个月翻一番。</a:t>
            </a:r>
          </a:p>
        </p:txBody>
      </p:sp>
      <p:cxnSp>
        <p:nvCxnSpPr>
          <p:cNvPr id="18" name="曲线连接符 17"/>
          <p:cNvCxnSpPr/>
          <p:nvPr/>
        </p:nvCxnSpPr>
        <p:spPr>
          <a:xfrm rot="10800000" flipV="1">
            <a:off x="3139311" y="3323595"/>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曲线连接符 25"/>
          <p:cNvCxnSpPr/>
          <p:nvPr/>
        </p:nvCxnSpPr>
        <p:spPr>
          <a:xfrm>
            <a:off x="5216833" y="3271839"/>
            <a:ext cx="409632" cy="515275"/>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6"/>
          <p:cNvSpPr txBox="1"/>
          <p:nvPr/>
        </p:nvSpPr>
        <p:spPr>
          <a:xfrm>
            <a:off x="452232" y="173917"/>
            <a:ext cx="3400425" cy="414020"/>
          </a:xfrm>
          <a:prstGeom prst="rect">
            <a:avLst/>
          </a:prstGeom>
          <a:noFill/>
        </p:spPr>
        <p:txBody>
          <a:bodyPr wrap="none" rtlCol="0">
            <a:spAutoFit/>
          </a:bodyPr>
          <a:lstStyle/>
          <a:p>
            <a:r>
              <a:rPr lang="en-US" altLang="zh-CN" sz="2100" b="1" spc="225" dirty="0">
                <a:solidFill>
                  <a:prstClr val="white"/>
                </a:solidFill>
              </a:rPr>
              <a:t>1.3 </a:t>
            </a:r>
            <a:r>
              <a:rPr lang="zh-CN" altLang="en-US" sz="2100" b="1" spc="225" dirty="0">
                <a:solidFill>
                  <a:prstClr val="white"/>
                </a:solidFill>
              </a:rPr>
              <a:t>大数据的特征及意义</a:t>
            </a:r>
          </a:p>
        </p:txBody>
      </p:sp>
      <p:sp>
        <p:nvSpPr>
          <p:cNvPr id="48" name="矩形 47"/>
          <p:cNvSpPr/>
          <p:nvPr/>
        </p:nvSpPr>
        <p:spPr>
          <a:xfrm>
            <a:off x="278243" y="827093"/>
            <a:ext cx="2305685" cy="337185"/>
          </a:xfrm>
          <a:prstGeom prst="rect">
            <a:avLst/>
          </a:prstGeom>
        </p:spPr>
        <p:txBody>
          <a:bodyPr wrap="none">
            <a:spAutoFit/>
          </a:bodyPr>
          <a:lstStyle/>
          <a:p>
            <a:r>
              <a:rPr lang="en-US" altLang="zh-CN" sz="1600" dirty="0"/>
              <a:t>  “大数据”的四 V 特征：</a:t>
            </a:r>
            <a:endParaRPr lang="zh-CN" altLang="en-US" sz="1600" b="1" dirty="0">
              <a:solidFill>
                <a:srgbClr val="3D89BC"/>
              </a:solidFill>
            </a:endParaRPr>
          </a:p>
        </p:txBody>
      </p:sp>
      <p:sp>
        <p:nvSpPr>
          <p:cNvPr id="14"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7" cy="718411"/>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8" name="文本框 6"/>
          <p:cNvSpPr txBox="1"/>
          <p:nvPr/>
        </p:nvSpPr>
        <p:spPr>
          <a:xfrm>
            <a:off x="452232" y="151057"/>
            <a:ext cx="3297555" cy="414020"/>
          </a:xfrm>
          <a:prstGeom prst="rect">
            <a:avLst/>
          </a:prstGeom>
          <a:noFill/>
        </p:spPr>
        <p:txBody>
          <a:bodyPr wrap="none" rtlCol="0">
            <a:spAutoFit/>
          </a:bodyPr>
          <a:lstStyle/>
          <a:p>
            <a:r>
              <a:rPr lang="en-US" altLang="zh-CN" sz="2100" b="1" spc="225" dirty="0">
                <a:solidFill>
                  <a:prstClr val="white"/>
                </a:solidFill>
              </a:rPr>
              <a:t>1.</a:t>
            </a:r>
            <a:r>
              <a:rPr lang="en-US" sz="2100" b="1" spc="225" dirty="0">
                <a:solidFill>
                  <a:prstClr val="white"/>
                </a:solidFill>
              </a:rPr>
              <a:t>3</a:t>
            </a:r>
            <a:r>
              <a:rPr lang="zh-CN" altLang="en-US" sz="2100" b="1" spc="225" dirty="0">
                <a:solidFill>
                  <a:prstClr val="white"/>
                </a:solidFill>
              </a:rPr>
              <a:t>大数据的特征及意义</a:t>
            </a:r>
          </a:p>
        </p:txBody>
      </p:sp>
      <p:sp>
        <p:nvSpPr>
          <p:cNvPr id="9" name="Freeform 172"/>
          <p:cNvSpPr>
            <a:spLocks noEditPoints="1"/>
          </p:cNvSpPr>
          <p:nvPr/>
        </p:nvSpPr>
        <p:spPr bwMode="auto">
          <a:xfrm>
            <a:off x="114107" y="218903"/>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89" rIns="68580" bIns="34289" numCol="1" anchor="t" anchorCtr="0" compatLnSpc="1"/>
          <a:lstStyle/>
          <a:p>
            <a:endParaRPr lang="id-ID" sz="1355">
              <a:solidFill>
                <a:prstClr val="black"/>
              </a:solidFill>
            </a:endParaRPr>
          </a:p>
        </p:txBody>
      </p:sp>
      <p:sp>
        <p:nvSpPr>
          <p:cNvPr id="12" name="矩形 11"/>
          <p:cNvSpPr/>
          <p:nvPr/>
        </p:nvSpPr>
        <p:spPr>
          <a:xfrm>
            <a:off x="452232" y="889323"/>
            <a:ext cx="1165225" cy="337185"/>
          </a:xfrm>
          <a:prstGeom prst="rect">
            <a:avLst/>
          </a:prstGeom>
        </p:spPr>
        <p:txBody>
          <a:bodyPr wrap="none">
            <a:spAutoFit/>
          </a:bodyPr>
          <a:lstStyle/>
          <a:p>
            <a:r>
              <a:rPr lang="zh-CN" altLang="en-US" sz="1600" b="1" dirty="0">
                <a:solidFill>
                  <a:srgbClr val="3D89BC"/>
                </a:solidFill>
              </a:rPr>
              <a:t>大数据的</a:t>
            </a:r>
            <a:r>
              <a:rPr lang="en-US" altLang="zh-CN" sz="1600" b="1" dirty="0">
                <a:solidFill>
                  <a:srgbClr val="3D89BC"/>
                </a:solidFill>
              </a:rPr>
              <a:t>3I</a:t>
            </a:r>
          </a:p>
        </p:txBody>
      </p:sp>
      <p:sp>
        <p:nvSpPr>
          <p:cNvPr id="14"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grpSp>
        <p:nvGrpSpPr>
          <p:cNvPr id="34" name="组合 33"/>
          <p:cNvGrpSpPr/>
          <p:nvPr/>
        </p:nvGrpSpPr>
        <p:grpSpPr>
          <a:xfrm>
            <a:off x="574040" y="1550671"/>
            <a:ext cx="7846060" cy="3997325"/>
            <a:chOff x="1091" y="2916"/>
            <a:chExt cx="12356" cy="6295"/>
          </a:xfrm>
        </p:grpSpPr>
        <p:sp>
          <p:nvSpPr>
            <p:cNvPr id="17" name="同侧圆角矩形 16"/>
            <p:cNvSpPr/>
            <p:nvPr/>
          </p:nvSpPr>
          <p:spPr>
            <a:xfrm rot="5400000">
              <a:off x="7292" y="2431"/>
              <a:ext cx="1511" cy="10384"/>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091" y="2916"/>
              <a:ext cx="12356" cy="6295"/>
              <a:chOff x="1033" y="2583"/>
              <a:chExt cx="12356" cy="6295"/>
            </a:xfrm>
          </p:grpSpPr>
          <p:sp>
            <p:nvSpPr>
              <p:cNvPr id="13" name="同侧圆角矩形 12"/>
              <p:cNvSpPr/>
              <p:nvPr/>
            </p:nvSpPr>
            <p:spPr>
              <a:xfrm rot="5400000">
                <a:off x="7289" y="-1808"/>
                <a:ext cx="1511" cy="10384"/>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25" name="组合 24"/>
              <p:cNvGrpSpPr/>
              <p:nvPr/>
            </p:nvGrpSpPr>
            <p:grpSpPr>
              <a:xfrm>
                <a:off x="1033" y="2583"/>
                <a:ext cx="12356" cy="6295"/>
                <a:chOff x="1088" y="2582"/>
                <a:chExt cx="12356" cy="6295"/>
              </a:xfrm>
            </p:grpSpPr>
            <p:sp>
              <p:nvSpPr>
                <p:cNvPr id="10" name="燕尾形 9"/>
                <p:cNvSpPr/>
                <p:nvPr/>
              </p:nvSpPr>
              <p:spPr>
                <a:xfrm rot="5400000">
                  <a:off x="912" y="2941"/>
                  <a:ext cx="2299" cy="158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rot="5400000">
                  <a:off x="913" y="4966"/>
                  <a:ext cx="2299" cy="158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同侧圆角矩形 15"/>
                <p:cNvSpPr/>
                <p:nvPr/>
              </p:nvSpPr>
              <p:spPr>
                <a:xfrm rot="5400000">
                  <a:off x="7291" y="207"/>
                  <a:ext cx="1511" cy="10384"/>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rot="5400000">
                  <a:off x="915" y="6937"/>
                  <a:ext cx="2299" cy="158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33" y="3468"/>
                  <a:ext cx="2695" cy="580"/>
                </a:xfrm>
                <a:prstGeom prst="rect">
                  <a:avLst/>
                </a:prstGeom>
                <a:noFill/>
              </p:spPr>
              <p:txBody>
                <a:bodyPr wrap="square" rtlCol="0">
                  <a:spAutoFit/>
                </a:bodyPr>
                <a:lstStyle/>
                <a:p>
                  <a:r>
                    <a:rPr lang="en-US" altLang="zh-CN"/>
                    <a:t>Ill-defined</a:t>
                  </a:r>
                </a:p>
              </p:txBody>
            </p:sp>
            <p:sp>
              <p:nvSpPr>
                <p:cNvPr id="20" name="文本框 19"/>
                <p:cNvSpPr txBox="1"/>
                <p:nvPr/>
              </p:nvSpPr>
              <p:spPr>
                <a:xfrm>
                  <a:off x="1274" y="5269"/>
                  <a:ext cx="1677" cy="1016"/>
                </a:xfrm>
                <a:prstGeom prst="rect">
                  <a:avLst/>
                </a:prstGeom>
                <a:noFill/>
              </p:spPr>
              <p:txBody>
                <a:bodyPr wrap="square" rtlCol="0">
                  <a:spAutoFit/>
                </a:bodyPr>
                <a:lstStyle/>
                <a:p>
                  <a:r>
                    <a:rPr lang="en-US" altLang="zh-CN"/>
                    <a:t> Intimidating</a:t>
                  </a:r>
                </a:p>
              </p:txBody>
            </p:sp>
            <p:sp>
              <p:nvSpPr>
                <p:cNvPr id="21" name="文本框 20"/>
                <p:cNvSpPr txBox="1"/>
                <p:nvPr/>
              </p:nvSpPr>
              <p:spPr>
                <a:xfrm>
                  <a:off x="1088" y="7355"/>
                  <a:ext cx="2103" cy="580"/>
                </a:xfrm>
                <a:prstGeom prst="rect">
                  <a:avLst/>
                </a:prstGeom>
                <a:noFill/>
              </p:spPr>
              <p:txBody>
                <a:bodyPr wrap="square" rtlCol="0">
                  <a:spAutoFit/>
                </a:bodyPr>
                <a:lstStyle/>
                <a:p>
                  <a:r>
                    <a:rPr lang="en-US" altLang="zh-CN"/>
                    <a:t>Immediate</a:t>
                  </a:r>
                </a:p>
              </p:txBody>
            </p:sp>
            <p:sp>
              <p:nvSpPr>
                <p:cNvPr id="22" name="文本框 21"/>
                <p:cNvSpPr txBox="1"/>
                <p:nvPr/>
              </p:nvSpPr>
              <p:spPr>
                <a:xfrm>
                  <a:off x="2852" y="2680"/>
                  <a:ext cx="10382" cy="1452"/>
                </a:xfrm>
                <a:prstGeom prst="rect">
                  <a:avLst/>
                </a:prstGeom>
                <a:noFill/>
              </p:spPr>
              <p:txBody>
                <a:bodyPr wrap="square" rtlCol="0">
                  <a:spAutoFit/>
                </a:bodyPr>
                <a:lstStyle/>
                <a:p>
                  <a:r>
                    <a:rPr lang="zh-CN" altLang="en-US"/>
                    <a:t>定义不明确的，多个大数据的定义都强调了大数据规模超过传统数据的规模，随着技术的进步，数据分析的效率不断提高，符合大数据定义的数据规模也不断变大，因而没有一个明确的标准。</a:t>
                  </a:r>
                </a:p>
              </p:txBody>
            </p:sp>
            <p:sp>
              <p:nvSpPr>
                <p:cNvPr id="23" name="文本框 22"/>
                <p:cNvSpPr txBox="1"/>
                <p:nvPr/>
              </p:nvSpPr>
              <p:spPr>
                <a:xfrm>
                  <a:off x="2951" y="4737"/>
                  <a:ext cx="9992" cy="1016"/>
                </a:xfrm>
                <a:prstGeom prst="rect">
                  <a:avLst/>
                </a:prstGeom>
                <a:noFill/>
              </p:spPr>
              <p:txBody>
                <a:bodyPr wrap="square" rtlCol="0">
                  <a:spAutoFit/>
                </a:bodyPr>
                <a:lstStyle/>
                <a:p>
                  <a:r>
                    <a:rPr lang="zh-CN" altLang="en-US"/>
                    <a:t>从管理大数据到使用正确的工具获取它的价值，利用大数据的过程中充满了各种挑战。</a:t>
                  </a:r>
                </a:p>
              </p:txBody>
            </p:sp>
            <p:sp>
              <p:nvSpPr>
                <p:cNvPr id="26" name="文本框 25"/>
                <p:cNvSpPr txBox="1"/>
                <p:nvPr/>
              </p:nvSpPr>
              <p:spPr>
                <a:xfrm>
                  <a:off x="2951" y="6632"/>
                  <a:ext cx="10493" cy="1452"/>
                </a:xfrm>
                <a:prstGeom prst="rect">
                  <a:avLst/>
                </a:prstGeom>
                <a:noFill/>
              </p:spPr>
              <p:txBody>
                <a:bodyPr wrap="square" rtlCol="0">
                  <a:spAutoFit/>
                </a:bodyPr>
                <a:lstStyle/>
                <a:p>
                  <a:r>
                    <a:rPr lang="zh-CN" altLang="en-US"/>
                    <a:t>数据的价值会随着时间快速衰减，为了保证大数据的可控性，需要缩短数据搜集到获得之间的时间，使大数据成为真正的即时大数据，这意味着能尽快地分析数据对获得竞争优势至关重要。</a:t>
                  </a: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1"/>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12202" y="1169836"/>
              <a:ext cx="2119582" cy="521970"/>
            </a:xfrm>
            <a:prstGeom prst="rect">
              <a:avLst/>
            </a:prstGeom>
            <a:noFill/>
          </p:spPr>
          <p:txBody>
            <a:bodyPr wrap="none" rtlCol="0">
              <a:spAutoFit/>
            </a:bodyPr>
            <a:lstStyle/>
            <a:p>
              <a:pPr algn="ctr"/>
              <a:r>
                <a:rPr lang="zh-CN" altLang="en-US" sz="2800" dirty="0">
                  <a:solidFill>
                    <a:schemeClr val="accent4"/>
                  </a:solidFill>
                </a:rPr>
                <a:t>第一章　大数据概念与应用</a:t>
              </a:r>
            </a:p>
          </p:txBody>
        </p:sp>
      </p:grpSp>
      <p:grpSp>
        <p:nvGrpSpPr>
          <p:cNvPr id="67" name="组合 66"/>
          <p:cNvGrpSpPr/>
          <p:nvPr/>
        </p:nvGrpSpPr>
        <p:grpSpPr>
          <a:xfrm>
            <a:off x="1754535" y="2048547"/>
            <a:ext cx="5693399" cy="414020"/>
            <a:chOff x="1807265" y="2462595"/>
            <a:chExt cx="5693399" cy="414020"/>
          </a:xfrm>
          <a:solidFill>
            <a:schemeClr val="bg2"/>
          </a:solidFill>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48" name="矩形 47"/>
            <p:cNvSpPr/>
            <p:nvPr/>
          </p:nvSpPr>
          <p:spPr>
            <a:xfrm>
              <a:off x="1883286" y="2462595"/>
              <a:ext cx="2712085" cy="414020"/>
            </a:xfrm>
            <a:prstGeom prst="rect">
              <a:avLst/>
            </a:prstGeom>
            <a:grpFill/>
          </p:spPr>
          <p:txBody>
            <a:bodyPr wrap="none">
              <a:spAutoFit/>
            </a:bodyPr>
            <a:lstStyle/>
            <a:p>
              <a:r>
                <a:rPr lang="en-US" altLang="zh-CN" sz="2100" spc="225" dirty="0">
                  <a:solidFill>
                    <a:schemeClr val="tx1"/>
                  </a:solidFill>
                  <a:latin typeface="微软雅黑" panose="020B0503020204020204" pitchFamily="34" charset="-122"/>
                  <a:ea typeface="微软雅黑" panose="020B0503020204020204" pitchFamily="34" charset="-122"/>
                </a:rPr>
                <a:t>1.1</a:t>
              </a:r>
              <a:r>
                <a:rPr lang="zh-CN" altLang="en-US" sz="2100" spc="225" dirty="0">
                  <a:solidFill>
                    <a:schemeClr val="tx1"/>
                  </a:solidFill>
                  <a:latin typeface="微软雅黑" panose="020B0503020204020204" pitchFamily="34" charset="-122"/>
                  <a:ea typeface="微软雅黑" panose="020B0503020204020204" pitchFamily="34" charset="-122"/>
                </a:rPr>
                <a:t>　大数据的概念</a:t>
              </a:r>
            </a:p>
          </p:txBody>
        </p:sp>
      </p:grpSp>
      <p:grpSp>
        <p:nvGrpSpPr>
          <p:cNvPr id="68" name="组合 67"/>
          <p:cNvGrpSpPr/>
          <p:nvPr/>
        </p:nvGrpSpPr>
        <p:grpSpPr>
          <a:xfrm>
            <a:off x="1754535" y="275355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0" name="矩形 49"/>
            <p:cNvSpPr/>
            <p:nvPr/>
          </p:nvSpPr>
          <p:spPr>
            <a:xfrm>
              <a:off x="1881814" y="2945869"/>
              <a:ext cx="2712085" cy="414020"/>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大数据的来源</a:t>
              </a:r>
            </a:p>
          </p:txBody>
        </p:sp>
      </p:grpSp>
      <p:grpSp>
        <p:nvGrpSpPr>
          <p:cNvPr id="69" name="组合 68"/>
          <p:cNvGrpSpPr/>
          <p:nvPr/>
        </p:nvGrpSpPr>
        <p:grpSpPr>
          <a:xfrm>
            <a:off x="1754505" y="3469640"/>
            <a:ext cx="5693411" cy="425637"/>
            <a:chOff x="1807265" y="3400693"/>
            <a:chExt cx="5693399" cy="394963"/>
          </a:xfrm>
          <a:solidFill>
            <a:schemeClr val="bg2"/>
          </a:solidFill>
        </p:grpSpPr>
        <p:sp>
          <p:nvSpPr>
            <p:cNvPr id="51" name="圆角矩形 50"/>
            <p:cNvSpPr/>
            <p:nvPr/>
          </p:nvSpPr>
          <p:spPr>
            <a:xfrm>
              <a:off x="1807265" y="3400693"/>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2" name="矩形 51"/>
            <p:cNvSpPr/>
            <p:nvPr/>
          </p:nvSpPr>
          <p:spPr>
            <a:xfrm>
              <a:off x="1881814" y="3411473"/>
              <a:ext cx="3885938" cy="384183"/>
            </a:xfrm>
            <a:prstGeom prst="rect">
              <a:avLst/>
            </a:prstGeom>
            <a:grpFill/>
          </p:spPr>
          <p:txBody>
            <a:bodyPr wrap="square">
              <a:spAutoFit/>
            </a:bodyPr>
            <a:lstStyle/>
            <a:p>
              <a:r>
                <a:rPr lang="en-US" altLang="zh-CN" sz="2100" spc="225" dirty="0">
                  <a:solidFill>
                    <a:schemeClr val="tx1"/>
                  </a:solidFill>
                  <a:latin typeface="微软雅黑" panose="020B0503020204020204" pitchFamily="34" charset="-122"/>
                  <a:ea typeface="微软雅黑" panose="020B0503020204020204" pitchFamily="34" charset="-122"/>
                </a:rPr>
                <a:t>1.3</a:t>
              </a:r>
              <a:r>
                <a:rPr lang="zh-CN" altLang="en-US" sz="2100" spc="225" dirty="0">
                  <a:solidFill>
                    <a:schemeClr val="tx1"/>
                  </a:solidFill>
                  <a:latin typeface="微软雅黑" panose="020B0503020204020204" pitchFamily="34" charset="-122"/>
                  <a:ea typeface="微软雅黑" panose="020B0503020204020204" pitchFamily="34" charset="-122"/>
                </a:rPr>
                <a:t>　大数据的特征及意义</a:t>
              </a:r>
            </a:p>
          </p:txBody>
        </p:sp>
      </p:grpSp>
      <p:grpSp>
        <p:nvGrpSpPr>
          <p:cNvPr id="70" name="组合 69"/>
          <p:cNvGrpSpPr/>
          <p:nvPr/>
        </p:nvGrpSpPr>
        <p:grpSpPr>
          <a:xfrm>
            <a:off x="1754535" y="4185131"/>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p>
          </p:txBody>
        </p:sp>
        <p:sp>
          <p:nvSpPr>
            <p:cNvPr id="54" name="矩形 53"/>
            <p:cNvSpPr/>
            <p:nvPr/>
          </p:nvSpPr>
          <p:spPr>
            <a:xfrm>
              <a:off x="1881814" y="3877077"/>
              <a:ext cx="3302635" cy="414020"/>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　大数据的表现形态</a:t>
              </a:r>
            </a:p>
          </p:txBody>
        </p:sp>
      </p:grpSp>
      <p:sp>
        <p:nvSpPr>
          <p:cNvPr id="32" name="矩形 31"/>
          <p:cNvSpPr/>
          <p:nvPr/>
        </p:nvSpPr>
        <p:spPr>
          <a:xfrm>
            <a:off x="-7143" y="-9147"/>
            <a:ext cx="9158091"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5" name="矩形 34"/>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a:off x="1765367" y="4900919"/>
            <a:ext cx="5693399" cy="394200"/>
          </a:xfrm>
          <a:prstGeom prst="roundRect">
            <a:avLst>
              <a:gd name="adj" fmla="val 20658"/>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chemeClr val="bg1"/>
                </a:solidFill>
              </a:rPr>
              <a:t> 1.5      </a:t>
            </a:r>
            <a:r>
              <a:rPr lang="zh-CN" altLang="en-US" sz="2100" dirty="0">
                <a:solidFill>
                  <a:schemeClr val="bg1"/>
                </a:solidFill>
              </a:rPr>
              <a:t>大数据的应用场景</a:t>
            </a:r>
          </a:p>
        </p:txBody>
      </p:sp>
      <p:sp>
        <p:nvSpPr>
          <p:cNvPr id="18" name="矩形 17"/>
          <p:cNvSpPr/>
          <p:nvPr/>
        </p:nvSpPr>
        <p:spPr>
          <a:xfrm>
            <a:off x="52070" y="-8890"/>
            <a:ext cx="9040495"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355">
                <a:solidFill>
                  <a:prstClr val="white"/>
                </a:solidFill>
              </a:rPr>
              <a:t>大数据应用人才培养系列教材</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922270" cy="322580"/>
          </a:xfrm>
          <a:prstGeom prst="rect">
            <a:avLst/>
          </a:prstGeom>
          <a:noFill/>
        </p:spPr>
        <p:txBody>
          <a:bodyPr wrap="none" lIns="0" tIns="0" rIns="0" bIns="0" rtlCol="0">
            <a:spAutoFit/>
          </a:bodyPr>
          <a:lstStyle/>
          <a:p>
            <a:r>
              <a:rPr lang="en-US" altLang="zh-CN" sz="2100" b="1" spc="225" dirty="0">
                <a:solidFill>
                  <a:prstClr val="white"/>
                </a:solidFill>
              </a:rPr>
              <a:t>1.5 </a:t>
            </a:r>
            <a:r>
              <a:rPr lang="zh-CN" altLang="en-US" sz="2100" b="1" spc="225" dirty="0">
                <a:solidFill>
                  <a:prstClr val="white"/>
                </a:solidFill>
              </a:rPr>
              <a:t>大数据的应用场景</a:t>
            </a: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2051" name="Picture 3" descr="E:\PPT 胡占利 工作\《大数据》随书美化PPT\2-12060Q4592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987" y="1788092"/>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PPT 胡占利 工作\《大数据》随书美化PPT\made-in-ch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559" y="1768335"/>
            <a:ext cx="2405023" cy="171476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345831" y="1511857"/>
            <a:ext cx="8332541" cy="3916551"/>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grpSp>
        <p:nvGrpSpPr>
          <p:cNvPr id="30" name="组合 29"/>
          <p:cNvGrpSpPr/>
          <p:nvPr/>
        </p:nvGrpSpPr>
        <p:grpSpPr>
          <a:xfrm>
            <a:off x="509987" y="1788092"/>
            <a:ext cx="8044195" cy="3523095"/>
            <a:chOff x="585193" y="1672292"/>
            <a:chExt cx="10813680" cy="4736037"/>
          </a:xfrm>
        </p:grpSpPr>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37" name="图片 36"/>
            <p:cNvPicPr>
              <a:picLocks noChangeAspect="1"/>
            </p:cNvPicPr>
            <p:nvPr/>
          </p:nvPicPr>
          <p:blipFill>
            <a:blip r:embed="rId5"/>
            <a:stretch>
              <a:fillRect/>
            </a:stretch>
          </p:blipFill>
          <p:spPr>
            <a:xfrm>
              <a:off x="585193" y="3992777"/>
              <a:ext cx="2578315" cy="2397833"/>
            </a:xfrm>
            <a:prstGeom prst="rect">
              <a:avLst/>
            </a:prstGeom>
          </p:spPr>
        </p:pic>
        <p:pic>
          <p:nvPicPr>
            <p:cNvPr id="38" name="图片 37"/>
            <p:cNvPicPr>
              <a:picLocks noChangeAspect="1"/>
            </p:cNvPicPr>
            <p:nvPr/>
          </p:nvPicPr>
          <p:blipFill rotWithShape="1">
            <a:blip r:embed="rId6"/>
            <a:srcRect l="5554" r="6943" b="11198"/>
            <a:stretch>
              <a:fillRect/>
            </a:stretch>
          </p:blipFill>
          <p:spPr>
            <a:xfrm>
              <a:off x="3239305" y="4000780"/>
              <a:ext cx="3439885" cy="2389830"/>
            </a:xfrm>
            <a:prstGeom prst="rect">
              <a:avLst/>
            </a:prstGeom>
          </p:spPr>
        </p:pic>
        <p:pic>
          <p:nvPicPr>
            <p:cNvPr id="39" name="图片 38"/>
            <p:cNvPicPr>
              <a:picLocks noChangeAspect="1"/>
            </p:cNvPicPr>
            <p:nvPr/>
          </p:nvPicPr>
          <p:blipFill rotWithShape="1">
            <a:blip r:embed="rId7"/>
            <a:srcRect l="7409" t="11636" r="4762"/>
            <a:stretch>
              <a:fillRect/>
            </a:stretch>
          </p:blipFill>
          <p:spPr>
            <a:xfrm>
              <a:off x="6735877" y="4000780"/>
              <a:ext cx="2416745" cy="2390311"/>
            </a:xfrm>
            <a:prstGeom prst="rect">
              <a:avLst/>
            </a:prstGeom>
          </p:spPr>
        </p:pic>
        <p:pic>
          <p:nvPicPr>
            <p:cNvPr id="40" name="图片 39"/>
            <p:cNvPicPr>
              <a:picLocks noChangeAspect="1"/>
            </p:cNvPicPr>
            <p:nvPr/>
          </p:nvPicPr>
          <p:blipFill rotWithShape="1">
            <a:blip r:embed="rId8"/>
            <a:srcRect l="15625" r="13000"/>
            <a:stretch>
              <a:fillRect/>
            </a:stretch>
          </p:blipFill>
          <p:spPr>
            <a:xfrm>
              <a:off x="9221096" y="4000780"/>
              <a:ext cx="2177777" cy="2407549"/>
            </a:xfrm>
            <a:prstGeom prst="rect">
              <a:avLst/>
            </a:prstGeom>
          </p:spPr>
        </p:pic>
      </p:grpSp>
      <p:sp>
        <p:nvSpPr>
          <p:cNvPr id="41" name="矩形 40"/>
          <p:cNvSpPr/>
          <p:nvPr/>
        </p:nvSpPr>
        <p:spPr>
          <a:xfrm>
            <a:off x="3336368" y="1315649"/>
            <a:ext cx="2722245" cy="414020"/>
          </a:xfrm>
          <a:prstGeom prst="rect">
            <a:avLst/>
          </a:prstGeom>
          <a:solidFill>
            <a:schemeClr val="tx1">
              <a:lumMod val="65000"/>
              <a:lumOff val="35000"/>
            </a:schemeClr>
          </a:solid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00" spc="225" dirty="0">
                <a:solidFill>
                  <a:prstClr val="white"/>
                </a:solidFill>
              </a:rPr>
              <a:t>大数据</a:t>
            </a:r>
            <a:r>
              <a:rPr lang="en-US" altLang="zh-CN" sz="2100" spc="225" dirty="0">
                <a:solidFill>
                  <a:prstClr val="white"/>
                </a:solidFill>
              </a:rPr>
              <a:t>7</a:t>
            </a:r>
            <a:r>
              <a:rPr lang="zh-CN" altLang="en-US" sz="2100" spc="225" dirty="0">
                <a:solidFill>
                  <a:prstClr val="white"/>
                </a:solidFill>
              </a:rPr>
              <a:t>个应用场景</a:t>
            </a:r>
          </a:p>
        </p:txBody>
      </p:sp>
      <p:grpSp>
        <p:nvGrpSpPr>
          <p:cNvPr id="42" name="组合 41"/>
          <p:cNvGrpSpPr/>
          <p:nvPr/>
        </p:nvGrpSpPr>
        <p:grpSpPr>
          <a:xfrm>
            <a:off x="873965" y="2666404"/>
            <a:ext cx="1904349" cy="648885"/>
            <a:chOff x="1307154" y="2302514"/>
            <a:chExt cx="2539132" cy="865180"/>
          </a:xfrm>
        </p:grpSpPr>
        <p:sp>
          <p:nvSpPr>
            <p:cNvPr id="43" name="矩形 4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44" name="矩形 4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45" name="文本框 23"/>
            <p:cNvSpPr txBox="1"/>
            <p:nvPr/>
          </p:nvSpPr>
          <p:spPr>
            <a:xfrm>
              <a:off x="1696263" y="2442717"/>
              <a:ext cx="1983039" cy="6138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环境</a:t>
              </a:r>
            </a:p>
          </p:txBody>
        </p:sp>
      </p:grpSp>
      <p:grpSp>
        <p:nvGrpSpPr>
          <p:cNvPr id="46" name="组合 45"/>
          <p:cNvGrpSpPr/>
          <p:nvPr/>
        </p:nvGrpSpPr>
        <p:grpSpPr>
          <a:xfrm>
            <a:off x="3744976" y="2666404"/>
            <a:ext cx="1904349" cy="648885"/>
            <a:chOff x="1307154" y="2302514"/>
            <a:chExt cx="2539132" cy="865180"/>
          </a:xfrm>
        </p:grpSpPr>
        <p:sp>
          <p:nvSpPr>
            <p:cNvPr id="47" name="矩形 4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48" name="矩形 4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49" name="文本框 34"/>
            <p:cNvSpPr txBox="1"/>
            <p:nvPr/>
          </p:nvSpPr>
          <p:spPr>
            <a:xfrm>
              <a:off x="1781957" y="2431329"/>
              <a:ext cx="1983039" cy="6138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教育行业</a:t>
              </a:r>
            </a:p>
          </p:txBody>
        </p:sp>
      </p:grpSp>
      <p:grpSp>
        <p:nvGrpSpPr>
          <p:cNvPr id="50" name="组合 49"/>
          <p:cNvGrpSpPr/>
          <p:nvPr/>
        </p:nvGrpSpPr>
        <p:grpSpPr>
          <a:xfrm>
            <a:off x="6401467" y="2666404"/>
            <a:ext cx="1904349" cy="648885"/>
            <a:chOff x="1307154" y="2302514"/>
            <a:chExt cx="2539132" cy="865180"/>
          </a:xfrm>
        </p:grpSpPr>
        <p:sp>
          <p:nvSpPr>
            <p:cNvPr id="51" name="矩形 50"/>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52" name="矩形 51"/>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54" name="文本框 38"/>
            <p:cNvSpPr txBox="1"/>
            <p:nvPr/>
          </p:nvSpPr>
          <p:spPr>
            <a:xfrm>
              <a:off x="1712949" y="2431329"/>
              <a:ext cx="1983039" cy="6138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医疗行业</a:t>
              </a:r>
            </a:p>
          </p:txBody>
        </p:sp>
      </p:grpSp>
      <p:grpSp>
        <p:nvGrpSpPr>
          <p:cNvPr id="56" name="组合 55"/>
          <p:cNvGrpSpPr/>
          <p:nvPr/>
        </p:nvGrpSpPr>
        <p:grpSpPr>
          <a:xfrm>
            <a:off x="523621" y="4537700"/>
            <a:ext cx="1904349" cy="648885"/>
            <a:chOff x="1307154" y="2302514"/>
            <a:chExt cx="2539132" cy="865180"/>
          </a:xfrm>
        </p:grpSpPr>
        <p:sp>
          <p:nvSpPr>
            <p:cNvPr id="57" name="矩形 5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58" name="矩形 5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59" name="文本框 42"/>
            <p:cNvSpPr txBox="1"/>
            <p:nvPr/>
          </p:nvSpPr>
          <p:spPr>
            <a:xfrm>
              <a:off x="1765050" y="2442717"/>
              <a:ext cx="1983039" cy="6138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农业</a:t>
              </a:r>
            </a:p>
          </p:txBody>
        </p:sp>
      </p:grpSp>
      <p:grpSp>
        <p:nvGrpSpPr>
          <p:cNvPr id="63" name="组合 62"/>
          <p:cNvGrpSpPr/>
          <p:nvPr/>
        </p:nvGrpSpPr>
        <p:grpSpPr>
          <a:xfrm>
            <a:off x="2811631" y="4537700"/>
            <a:ext cx="1904349" cy="648885"/>
            <a:chOff x="1307154" y="2302514"/>
            <a:chExt cx="2539132" cy="865180"/>
          </a:xfrm>
        </p:grpSpPr>
        <p:sp>
          <p:nvSpPr>
            <p:cNvPr id="64" name="矩形 63"/>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65" name="矩形 64"/>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66" name="文本框 46"/>
            <p:cNvSpPr txBox="1"/>
            <p:nvPr/>
          </p:nvSpPr>
          <p:spPr>
            <a:xfrm>
              <a:off x="1436039" y="2442717"/>
              <a:ext cx="2324100" cy="6138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智慧城市</a:t>
              </a:r>
            </a:p>
          </p:txBody>
        </p:sp>
      </p:grpSp>
      <p:grpSp>
        <p:nvGrpSpPr>
          <p:cNvPr id="67" name="组合 66"/>
          <p:cNvGrpSpPr/>
          <p:nvPr/>
        </p:nvGrpSpPr>
        <p:grpSpPr>
          <a:xfrm>
            <a:off x="5130879" y="4537700"/>
            <a:ext cx="1775083" cy="648885"/>
            <a:chOff x="1307154" y="2302514"/>
            <a:chExt cx="2605864" cy="865180"/>
          </a:xfrm>
        </p:grpSpPr>
        <p:sp>
          <p:nvSpPr>
            <p:cNvPr id="68" name="矩形 6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69" name="矩形 6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70" name="文本框 50"/>
            <p:cNvSpPr txBox="1"/>
            <p:nvPr/>
          </p:nvSpPr>
          <p:spPr>
            <a:xfrm>
              <a:off x="1588918" y="2442717"/>
              <a:ext cx="2324100" cy="6138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零售行业</a:t>
              </a:r>
            </a:p>
          </p:txBody>
        </p:sp>
      </p:grpSp>
      <p:grpSp>
        <p:nvGrpSpPr>
          <p:cNvPr id="71" name="组合 70"/>
          <p:cNvGrpSpPr/>
          <p:nvPr/>
        </p:nvGrpSpPr>
        <p:grpSpPr>
          <a:xfrm>
            <a:off x="6945037" y="4537700"/>
            <a:ext cx="1640555" cy="648885"/>
            <a:chOff x="1307154" y="2302514"/>
            <a:chExt cx="2605864" cy="865180"/>
          </a:xfrm>
        </p:grpSpPr>
        <p:sp>
          <p:nvSpPr>
            <p:cNvPr id="72" name="矩形 71"/>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73" name="矩形 72"/>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5">
                <a:solidFill>
                  <a:prstClr val="white"/>
                </a:solidFill>
              </a:endParaRPr>
            </a:p>
          </p:txBody>
        </p:sp>
        <p:sp>
          <p:nvSpPr>
            <p:cNvPr id="74" name="文本框 54"/>
            <p:cNvSpPr txBox="1"/>
            <p:nvPr/>
          </p:nvSpPr>
          <p:spPr>
            <a:xfrm>
              <a:off x="1588916" y="2442717"/>
              <a:ext cx="2324102" cy="6138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金融行业</a:t>
              </a:r>
            </a:p>
          </p:txBody>
        </p:sp>
      </p:grpSp>
      <p:sp>
        <p:nvSpPr>
          <p:cNvPr id="2"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6" name="图片 75"/>
          <p:cNvPicPr>
            <a:picLocks noChangeAspect="1"/>
          </p:cNvPicPr>
          <p:nvPr/>
        </p:nvPicPr>
        <p:blipFill rotWithShape="1">
          <a:blip r:embed="rId2"/>
          <a:srcRect l="7409" t="11636" r="4762"/>
          <a:stretch>
            <a:fillRect/>
          </a:stretch>
        </p:blipFill>
        <p:spPr>
          <a:xfrm>
            <a:off x="508959" y="1034459"/>
            <a:ext cx="673313" cy="665948"/>
          </a:xfrm>
          <a:prstGeom prst="rect">
            <a:avLst/>
          </a:prstGeom>
        </p:spPr>
      </p:pic>
      <p:grpSp>
        <p:nvGrpSpPr>
          <p:cNvPr id="77" name="组合 76"/>
          <p:cNvGrpSpPr/>
          <p:nvPr/>
        </p:nvGrpSpPr>
        <p:grpSpPr>
          <a:xfrm>
            <a:off x="1302161" y="1034459"/>
            <a:ext cx="1840996" cy="661406"/>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0" name="文本框 50"/>
            <p:cNvSpPr txBox="1"/>
            <p:nvPr/>
          </p:nvSpPr>
          <p:spPr>
            <a:xfrm>
              <a:off x="1602699" y="2419137"/>
              <a:ext cx="1966674" cy="602213"/>
            </a:xfrm>
            <a:prstGeom prst="rect">
              <a:avLst/>
            </a:prstGeom>
            <a:noFill/>
          </p:spPr>
          <p:txBody>
            <a:bodyPr wrap="square" rtlCol="0">
              <a:spAutoFit/>
            </a:bodyPr>
            <a:lstStyle/>
            <a:p>
              <a:pPr algn="ctr"/>
              <a:r>
                <a:rPr lang="zh-CN" altLang="en-US" sz="2400" b="1" dirty="0">
                  <a:solidFill>
                    <a:prstClr val="white"/>
                  </a:solidFill>
                </a:rPr>
                <a:t>零售行业</a:t>
              </a:r>
            </a:p>
          </p:txBody>
        </p:sp>
      </p:grpSp>
      <p:sp>
        <p:nvSpPr>
          <p:cNvPr id="2" name="矩形 1"/>
          <p:cNvSpPr/>
          <p:nvPr/>
        </p:nvSpPr>
        <p:spPr>
          <a:xfrm>
            <a:off x="508959" y="1837427"/>
            <a:ext cx="3417723" cy="389051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64483" y="2109151"/>
            <a:ext cx="3088011" cy="2676525"/>
          </a:xfrm>
          <a:prstGeom prst="rect">
            <a:avLst/>
          </a:prstGeom>
        </p:spPr>
        <p:txBody>
          <a:bodyPr wrap="square">
            <a:spAutoFit/>
          </a:bodyPr>
          <a:lstStyle/>
          <a:p>
            <a:r>
              <a:rPr lang="zh-CN" altLang="zh-CN" sz="1400" dirty="0"/>
              <a:t>零售行业大数据应用有两个层面，一个层面是零售行业可以了解客户的消费喜好和趋势，进行商品的精准营销，降低营销成本。另一个层面是依据客户购买的产品，为客户提供可能购买的其他产品，扩大销售额，也属于精准营销范畴。</a:t>
            </a:r>
            <a:endParaRPr lang="en-US" altLang="zh-CN" sz="1400" dirty="0"/>
          </a:p>
          <a:p>
            <a:endParaRPr lang="en-US" altLang="zh-CN" sz="1400" dirty="0"/>
          </a:p>
          <a:p>
            <a:r>
              <a:rPr lang="zh-CN" altLang="zh-CN" sz="1400" dirty="0"/>
              <a:t>未来考验零售企业的是如何挖掘消费者需求，以及高效整合供应链满足其需求的能力，因此，信息技术水平的高低成为获得竞争优势的关键要素。</a:t>
            </a:r>
          </a:p>
        </p:txBody>
      </p:sp>
      <p:grpSp>
        <p:nvGrpSpPr>
          <p:cNvPr id="88" name="组合 87"/>
          <p:cNvGrpSpPr/>
          <p:nvPr/>
        </p:nvGrpSpPr>
        <p:grpSpPr>
          <a:xfrm>
            <a:off x="5442641" y="1034459"/>
            <a:ext cx="1840996" cy="661406"/>
            <a:chOff x="1307154" y="2302514"/>
            <a:chExt cx="2539132" cy="865180"/>
          </a:xfrm>
        </p:grpSpPr>
        <p:sp>
          <p:nvSpPr>
            <p:cNvPr id="89" name="矩形 88"/>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0" name="矩形 89"/>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1" name="文本框 50"/>
            <p:cNvSpPr txBox="1"/>
            <p:nvPr/>
          </p:nvSpPr>
          <p:spPr>
            <a:xfrm>
              <a:off x="1602699" y="2419137"/>
              <a:ext cx="1966674" cy="602213"/>
            </a:xfrm>
            <a:prstGeom prst="rect">
              <a:avLst/>
            </a:prstGeom>
            <a:noFill/>
          </p:spPr>
          <p:txBody>
            <a:bodyPr wrap="square" rtlCol="0">
              <a:spAutoFit/>
            </a:bodyPr>
            <a:lstStyle/>
            <a:p>
              <a:pPr algn="ctr"/>
              <a:r>
                <a:rPr lang="zh-CN" altLang="en-US" sz="2400" b="1" dirty="0">
                  <a:solidFill>
                    <a:prstClr val="white"/>
                  </a:solidFill>
                </a:rPr>
                <a:t>金融行业</a:t>
              </a:r>
            </a:p>
          </p:txBody>
        </p:sp>
      </p:grpSp>
      <p:sp>
        <p:nvSpPr>
          <p:cNvPr id="92" name="矩形 91"/>
          <p:cNvSpPr/>
          <p:nvPr/>
        </p:nvSpPr>
        <p:spPr>
          <a:xfrm>
            <a:off x="4649439" y="1837427"/>
            <a:ext cx="3417723" cy="389051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804963" y="2109151"/>
            <a:ext cx="3088011" cy="2891790"/>
          </a:xfrm>
          <a:prstGeom prst="rect">
            <a:avLst/>
          </a:prstGeom>
        </p:spPr>
        <p:txBody>
          <a:bodyPr wrap="square">
            <a:spAutoFit/>
          </a:bodyPr>
          <a:lstStyle/>
          <a:p>
            <a:r>
              <a:rPr lang="en-US" altLang="zh-CN" sz="1400" b="1" dirty="0">
                <a:solidFill>
                  <a:schemeClr val="accent1"/>
                </a:solidFill>
              </a:rPr>
              <a:t>1</a:t>
            </a:r>
            <a:r>
              <a:rPr lang="zh-CN" altLang="zh-CN" sz="1400" b="1" dirty="0">
                <a:solidFill>
                  <a:schemeClr val="accent1"/>
                </a:solidFill>
              </a:rPr>
              <a:t>）银行数据应用场景</a:t>
            </a:r>
            <a:endParaRPr lang="en-US" altLang="zh-CN" sz="1400" b="1" dirty="0">
              <a:solidFill>
                <a:schemeClr val="accent1"/>
              </a:solidFill>
            </a:endParaRPr>
          </a:p>
          <a:p>
            <a:r>
              <a:rPr lang="zh-CN" altLang="zh-CN" sz="1400" dirty="0"/>
              <a:t>利用数据挖掘来分析出一些交易数据背后的商业价值。</a:t>
            </a:r>
          </a:p>
          <a:p>
            <a:endParaRPr lang="en-US" altLang="zh-CN" sz="1400" dirty="0"/>
          </a:p>
          <a:p>
            <a:endParaRPr lang="en-US" altLang="zh-CN" sz="1400" dirty="0"/>
          </a:p>
          <a:p>
            <a:r>
              <a:rPr lang="en-US" altLang="zh-CN" sz="1400" b="1" dirty="0">
                <a:solidFill>
                  <a:schemeClr val="accent1"/>
                </a:solidFill>
              </a:rPr>
              <a:t>2</a:t>
            </a:r>
            <a:r>
              <a:rPr lang="zh-CN" altLang="en-US" sz="1400" b="1" dirty="0">
                <a:solidFill>
                  <a:schemeClr val="accent1"/>
                </a:solidFill>
              </a:rPr>
              <a:t>）</a:t>
            </a:r>
            <a:r>
              <a:rPr lang="zh-CN" altLang="zh-CN" sz="1400" b="1" dirty="0">
                <a:solidFill>
                  <a:schemeClr val="accent1"/>
                </a:solidFill>
              </a:rPr>
              <a:t>保险数据应用场景</a:t>
            </a:r>
            <a:endParaRPr lang="en-US" altLang="zh-CN" sz="1400" b="1" dirty="0">
              <a:solidFill>
                <a:schemeClr val="accent1"/>
              </a:solidFill>
            </a:endParaRPr>
          </a:p>
          <a:p>
            <a:r>
              <a:rPr lang="zh-CN" altLang="zh-CN" sz="1400" dirty="0"/>
              <a:t>用数据来提升保险产品的精算水平，提高利润水平和投资收益。</a:t>
            </a:r>
          </a:p>
          <a:p>
            <a:endParaRPr lang="en-US" altLang="zh-CN" sz="1400" dirty="0"/>
          </a:p>
          <a:p>
            <a:endParaRPr lang="en-US" altLang="zh-CN" sz="1400" dirty="0"/>
          </a:p>
          <a:p>
            <a:r>
              <a:rPr lang="en-US" altLang="zh-CN" sz="1400" b="1" dirty="0">
                <a:solidFill>
                  <a:schemeClr val="accent1"/>
                </a:solidFill>
              </a:rPr>
              <a:t>3</a:t>
            </a:r>
            <a:r>
              <a:rPr lang="zh-CN" altLang="en-US" sz="1400" b="1" dirty="0">
                <a:solidFill>
                  <a:schemeClr val="accent1"/>
                </a:solidFill>
              </a:rPr>
              <a:t>）</a:t>
            </a:r>
            <a:r>
              <a:rPr lang="zh-CN" altLang="zh-CN" sz="1400" b="1" dirty="0">
                <a:solidFill>
                  <a:schemeClr val="accent1"/>
                </a:solidFill>
              </a:rPr>
              <a:t>证券数据应用场景</a:t>
            </a:r>
            <a:endParaRPr lang="en-US" altLang="zh-CN" sz="1400" b="1" dirty="0">
              <a:solidFill>
                <a:schemeClr val="accent1"/>
              </a:solidFill>
            </a:endParaRPr>
          </a:p>
          <a:p>
            <a:r>
              <a:rPr lang="zh-CN" altLang="zh-CN" sz="1400" dirty="0"/>
              <a:t>对客户交易习惯和行为分析可以帮助证券公司获得更多的收益。</a:t>
            </a:r>
          </a:p>
        </p:txBody>
      </p:sp>
      <p:pic>
        <p:nvPicPr>
          <p:cNvPr id="94" name="图片 93"/>
          <p:cNvPicPr>
            <a:picLocks noChangeAspect="1"/>
          </p:cNvPicPr>
          <p:nvPr/>
        </p:nvPicPr>
        <p:blipFill rotWithShape="1">
          <a:blip r:embed="rId3"/>
          <a:srcRect l="15625" r="13000"/>
          <a:stretch>
            <a:fillRect/>
          </a:stretch>
        </p:blipFill>
        <p:spPr>
          <a:xfrm>
            <a:off x="4630237" y="1028197"/>
            <a:ext cx="735819" cy="661405"/>
          </a:xfrm>
          <a:prstGeom prst="rect">
            <a:avLst/>
          </a:prstGeom>
        </p:spPr>
      </p:pic>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
        <p:nvSpPr>
          <p:cNvPr id="4" name="文本框 6"/>
          <p:cNvSpPr txBox="1"/>
          <p:nvPr/>
        </p:nvSpPr>
        <p:spPr>
          <a:xfrm>
            <a:off x="607500" y="177284"/>
            <a:ext cx="2922270" cy="322580"/>
          </a:xfrm>
          <a:prstGeom prst="rect">
            <a:avLst/>
          </a:prstGeom>
          <a:noFill/>
        </p:spPr>
        <p:txBody>
          <a:bodyPr wrap="none" lIns="0" tIns="0" rIns="0" bIns="0" rtlCol="0">
            <a:spAutoFit/>
          </a:bodyPr>
          <a:lstStyle/>
          <a:p>
            <a:r>
              <a:rPr lang="en-US" altLang="zh-CN" sz="2100" b="1" spc="225" dirty="0">
                <a:solidFill>
                  <a:prstClr val="white"/>
                </a:solidFill>
              </a:rPr>
              <a:t>1.5 </a:t>
            </a:r>
            <a:r>
              <a:rPr lang="zh-CN" altLang="en-US" sz="2100" b="1" spc="225" dirty="0">
                <a:solidFill>
                  <a:prstClr val="white"/>
                </a:solidFill>
              </a:rPr>
              <a:t>大数据的应用场景</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81" name="Picture 2" descr="E:\PPT 胡占利 工作\《大数据》随书美化PPT\made-in-chi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959" y="1034459"/>
            <a:ext cx="1105791" cy="665948"/>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组合 81"/>
          <p:cNvGrpSpPr/>
          <p:nvPr/>
        </p:nvGrpSpPr>
        <p:grpSpPr>
          <a:xfrm>
            <a:off x="1728371" y="1034459"/>
            <a:ext cx="1830701" cy="665949"/>
            <a:chOff x="1307154" y="2302514"/>
            <a:chExt cx="2539132" cy="865180"/>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4" name="矩形 8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5" name="文本框 38"/>
            <p:cNvSpPr txBox="1"/>
            <p:nvPr/>
          </p:nvSpPr>
          <p:spPr>
            <a:xfrm>
              <a:off x="1585198" y="2424733"/>
              <a:ext cx="1983039" cy="598105"/>
            </a:xfrm>
            <a:prstGeom prst="rect">
              <a:avLst/>
            </a:prstGeom>
            <a:noFill/>
          </p:spPr>
          <p:txBody>
            <a:bodyPr wrap="square" rtlCol="0">
              <a:spAutoFit/>
            </a:bodyPr>
            <a:lstStyle/>
            <a:p>
              <a:pPr algn="ctr"/>
              <a:r>
                <a:rPr lang="zh-CN" altLang="en-US" sz="2400" b="1" dirty="0">
                  <a:solidFill>
                    <a:prstClr val="white"/>
                  </a:solidFill>
                </a:rPr>
                <a:t>医疗行业</a:t>
              </a:r>
            </a:p>
          </p:txBody>
        </p:sp>
      </p:grpSp>
      <p:sp>
        <p:nvSpPr>
          <p:cNvPr id="86" name="矩形 85"/>
          <p:cNvSpPr/>
          <p:nvPr/>
        </p:nvSpPr>
        <p:spPr>
          <a:xfrm>
            <a:off x="508959" y="1837427"/>
            <a:ext cx="3417723" cy="389051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73815" y="2109151"/>
            <a:ext cx="3088011" cy="3538220"/>
          </a:xfrm>
          <a:prstGeom prst="rect">
            <a:avLst/>
          </a:prstGeom>
        </p:spPr>
        <p:txBody>
          <a:bodyPr wrap="square">
            <a:spAutoFit/>
          </a:bodyPr>
          <a:lstStyle/>
          <a:p>
            <a:r>
              <a:rPr lang="zh-CN" altLang="zh-CN" sz="1400" dirty="0"/>
              <a:t>医疗行业拥有大量的病例、病理报告、治愈方案、药物报告等，通过对这些数据进行整理和分析将会极大地辅助医生提出治疗方案，帮助病人早日康复。可以构建大数据平台来收集不同病例和治疗方案，以及病人的基本特征，建立针对疾病特点的数据库，帮助医生进行疾病诊断。</a:t>
            </a:r>
            <a:endParaRPr lang="en-US" altLang="zh-CN" sz="1400" dirty="0"/>
          </a:p>
          <a:p>
            <a:endParaRPr lang="en-US" altLang="zh-CN" sz="1400" dirty="0"/>
          </a:p>
          <a:p>
            <a:r>
              <a:rPr lang="zh-CN" altLang="zh-CN" sz="1400" dirty="0"/>
              <a:t>医疗行业的大数据应用一直在进行，但是数据并没有完全打通，基本都是孤岛数据，没办法进行大规模的应用。未来可以将这些数据统一采集起来，纳入统一的大数据平台，为人类健康造福。</a:t>
            </a:r>
          </a:p>
          <a:p>
            <a:endParaRPr lang="zh-CN" altLang="zh-CN" sz="1400" dirty="0"/>
          </a:p>
        </p:txBody>
      </p:sp>
      <p:grpSp>
        <p:nvGrpSpPr>
          <p:cNvPr id="34" name="组合 33"/>
          <p:cNvGrpSpPr/>
          <p:nvPr/>
        </p:nvGrpSpPr>
        <p:grpSpPr>
          <a:xfrm>
            <a:off x="5869667" y="1034459"/>
            <a:ext cx="1830701" cy="665949"/>
            <a:chOff x="1307154" y="2302514"/>
            <a:chExt cx="2539132" cy="865180"/>
          </a:xfrm>
        </p:grpSpPr>
        <p:sp>
          <p:nvSpPr>
            <p:cNvPr id="35" name="矩形 34"/>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6" name="矩形 35"/>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7" name="文本框 38"/>
            <p:cNvSpPr txBox="1"/>
            <p:nvPr/>
          </p:nvSpPr>
          <p:spPr>
            <a:xfrm>
              <a:off x="1585198" y="2424733"/>
              <a:ext cx="1983039" cy="598105"/>
            </a:xfrm>
            <a:prstGeom prst="rect">
              <a:avLst/>
            </a:prstGeom>
            <a:noFill/>
          </p:spPr>
          <p:txBody>
            <a:bodyPr wrap="square" rtlCol="0">
              <a:spAutoFit/>
            </a:bodyPr>
            <a:lstStyle/>
            <a:p>
              <a:pPr algn="ctr"/>
              <a:r>
                <a:rPr lang="zh-CN" altLang="en-US" sz="2400" b="1" dirty="0">
                  <a:solidFill>
                    <a:prstClr val="white"/>
                  </a:solidFill>
                </a:rPr>
                <a:t>教育行业</a:t>
              </a:r>
            </a:p>
          </p:txBody>
        </p:sp>
      </p:grpSp>
      <p:sp>
        <p:nvSpPr>
          <p:cNvPr id="38" name="矩形 37"/>
          <p:cNvSpPr/>
          <p:nvPr/>
        </p:nvSpPr>
        <p:spPr>
          <a:xfrm>
            <a:off x="4650255" y="1837427"/>
            <a:ext cx="3417723" cy="389051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815111" y="2109151"/>
            <a:ext cx="3088011" cy="2891790"/>
          </a:xfrm>
          <a:prstGeom prst="rect">
            <a:avLst/>
          </a:prstGeom>
        </p:spPr>
        <p:txBody>
          <a:bodyPr wrap="square">
            <a:spAutoFit/>
          </a:bodyPr>
          <a:lstStyle/>
          <a:p>
            <a:r>
              <a:rPr lang="zh-CN" altLang="zh-CN" sz="1400" dirty="0"/>
              <a:t>信息技术已在教育领域有了越来越广泛的应用，教学、考试、师生互动、校园安全、家校关系等，只要技术达到的地方，各个环节都被数据包裹。</a:t>
            </a:r>
            <a:endParaRPr lang="en-US" altLang="zh-CN" sz="1400" dirty="0"/>
          </a:p>
          <a:p>
            <a:endParaRPr lang="en-US" altLang="zh-CN" sz="1400" dirty="0"/>
          </a:p>
          <a:p>
            <a:r>
              <a:rPr lang="zh-CN" altLang="zh-CN" sz="1400" dirty="0"/>
              <a:t>通过大数据的分析来优化教育机制，也可以作出更科学的决策，这将带来潜在的教育革命，在不久的将来，个性化学习终端将会更多地融入学习资源云平台，根据每个学生的不同兴趣爱好和特长，推送相关领域的前沿技术、资讯、资源乃至未来职业发展方向</a:t>
            </a:r>
            <a:r>
              <a:rPr lang="zh-CN" altLang="en-US" sz="1400" dirty="0"/>
              <a:t>。</a:t>
            </a:r>
            <a:endParaRPr lang="zh-CN" altLang="zh-CN" sz="1400" dirty="0"/>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0885" y="1034459"/>
            <a:ext cx="1094307" cy="665947"/>
          </a:xfrm>
          <a:prstGeom prst="rect">
            <a:avLst/>
          </a:prstGeom>
        </p:spPr>
      </p:pic>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
        <p:nvSpPr>
          <p:cNvPr id="2" name="文本框 6"/>
          <p:cNvSpPr txBox="1"/>
          <p:nvPr/>
        </p:nvSpPr>
        <p:spPr>
          <a:xfrm>
            <a:off x="607500" y="177284"/>
            <a:ext cx="2922270" cy="322580"/>
          </a:xfrm>
          <a:prstGeom prst="rect">
            <a:avLst/>
          </a:prstGeom>
          <a:noFill/>
        </p:spPr>
        <p:txBody>
          <a:bodyPr wrap="none" lIns="0" tIns="0" rIns="0" bIns="0" rtlCol="0">
            <a:spAutoFit/>
          </a:bodyPr>
          <a:lstStyle/>
          <a:p>
            <a:r>
              <a:rPr lang="en-US" altLang="zh-CN" sz="2100" b="1" spc="225" dirty="0">
                <a:solidFill>
                  <a:prstClr val="white"/>
                </a:solidFill>
              </a:rPr>
              <a:t>1.5 </a:t>
            </a:r>
            <a:r>
              <a:rPr lang="zh-CN" altLang="en-US" sz="2100" b="1" spc="225" dirty="0">
                <a:solidFill>
                  <a:prstClr val="white"/>
                </a:solidFill>
              </a:rPr>
              <a:t>大数据的应用场景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414867" y="1031437"/>
            <a:ext cx="663892" cy="664427"/>
          </a:xfrm>
          <a:prstGeom prst="rect">
            <a:avLst/>
          </a:prstGeom>
        </p:spPr>
      </p:pic>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1112389" y="1034459"/>
            <a:ext cx="1799145" cy="661407"/>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0" name="文本框 50"/>
            <p:cNvSpPr txBox="1"/>
            <p:nvPr/>
          </p:nvSpPr>
          <p:spPr>
            <a:xfrm>
              <a:off x="1423987" y="2419137"/>
              <a:ext cx="2323015" cy="602212"/>
            </a:xfrm>
            <a:prstGeom prst="rect">
              <a:avLst/>
            </a:prstGeom>
            <a:noFill/>
          </p:spPr>
          <p:txBody>
            <a:bodyPr wrap="square" rtlCol="0">
              <a:spAutoFit/>
            </a:bodyPr>
            <a:lstStyle/>
            <a:p>
              <a:pPr algn="ctr"/>
              <a:r>
                <a:rPr lang="zh-CN" altLang="en-US" sz="2400" b="1" dirty="0">
                  <a:solidFill>
                    <a:prstClr val="white"/>
                  </a:solidFill>
                </a:rPr>
                <a:t>农业行业</a:t>
              </a:r>
            </a:p>
          </p:txBody>
        </p:sp>
      </p:grpSp>
      <p:grpSp>
        <p:nvGrpSpPr>
          <p:cNvPr id="82" name="组合 81"/>
          <p:cNvGrpSpPr/>
          <p:nvPr/>
        </p:nvGrpSpPr>
        <p:grpSpPr>
          <a:xfrm>
            <a:off x="4035664" y="1027436"/>
            <a:ext cx="1651896" cy="665949"/>
            <a:chOff x="1307154" y="2302514"/>
            <a:chExt cx="2539132" cy="865180"/>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4" name="矩形 8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5" name="文本框 38"/>
            <p:cNvSpPr txBox="1"/>
            <p:nvPr/>
          </p:nvSpPr>
          <p:spPr>
            <a:xfrm>
              <a:off x="1585196" y="2424733"/>
              <a:ext cx="2162891" cy="598105"/>
            </a:xfrm>
            <a:prstGeom prst="rect">
              <a:avLst/>
            </a:prstGeom>
            <a:noFill/>
          </p:spPr>
          <p:txBody>
            <a:bodyPr wrap="square" rtlCol="0">
              <a:spAutoFit/>
            </a:bodyPr>
            <a:lstStyle/>
            <a:p>
              <a:pPr algn="ctr"/>
              <a:r>
                <a:rPr lang="zh-CN" altLang="en-US" sz="2400" b="1" dirty="0">
                  <a:solidFill>
                    <a:prstClr val="white"/>
                  </a:solidFill>
                </a:rPr>
                <a:t>环境行业</a:t>
              </a:r>
            </a:p>
          </p:txBody>
        </p:sp>
      </p:grpSp>
      <p:grpSp>
        <p:nvGrpSpPr>
          <p:cNvPr id="5" name="组合 4"/>
          <p:cNvGrpSpPr/>
          <p:nvPr/>
        </p:nvGrpSpPr>
        <p:grpSpPr>
          <a:xfrm>
            <a:off x="478111" y="1837427"/>
            <a:ext cx="2433424" cy="3890515"/>
            <a:chOff x="508958" y="1837426"/>
            <a:chExt cx="3417723" cy="3890514"/>
          </a:xfrm>
        </p:grpSpPr>
        <p:sp>
          <p:nvSpPr>
            <p:cNvPr id="2" name="矩形 1"/>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64482" y="2109151"/>
              <a:ext cx="3088010" cy="2891790"/>
            </a:xfrm>
            <a:prstGeom prst="rect">
              <a:avLst/>
            </a:prstGeom>
          </p:spPr>
          <p:txBody>
            <a:bodyPr wrap="square">
              <a:spAutoFit/>
            </a:bodyPr>
            <a:lstStyle/>
            <a:p>
              <a:r>
                <a:rPr lang="zh-CN" altLang="zh-CN" sz="1400" dirty="0"/>
                <a:t>借助于大数据提供的消费能力和趋势报告，政府可为农业生产进行合理引导，依据需求进行生产，避免产能过剩造成不必要的资源和社会财富浪费。</a:t>
              </a:r>
            </a:p>
            <a:p>
              <a:endParaRPr lang="en-US" altLang="zh-CN" sz="1400" dirty="0"/>
            </a:p>
            <a:p>
              <a:r>
                <a:rPr lang="zh-CN" altLang="zh-CN" sz="1400" dirty="0"/>
                <a:t>通过大数据的分析将会更精确地预测未来的天气，帮助农民做好自然灾害的预防工作，帮助政府实现农业的精细化管理和科学决策。</a:t>
              </a:r>
            </a:p>
          </p:txBody>
        </p:sp>
      </p:grpSp>
      <p:grpSp>
        <p:nvGrpSpPr>
          <p:cNvPr id="6" name="组合 5"/>
          <p:cNvGrpSpPr/>
          <p:nvPr/>
        </p:nvGrpSpPr>
        <p:grpSpPr>
          <a:xfrm>
            <a:off x="3254136" y="1820173"/>
            <a:ext cx="2433424" cy="3890515"/>
            <a:chOff x="4650255" y="1837426"/>
            <a:chExt cx="3417723" cy="3890514"/>
          </a:xfrm>
        </p:grpSpPr>
        <p:sp>
          <p:nvSpPr>
            <p:cNvPr id="86" name="矩形 85"/>
            <p:cNvSpPr/>
            <p:nvPr/>
          </p:nvSpPr>
          <p:spPr>
            <a:xfrm>
              <a:off x="4650255"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4815111" y="2109151"/>
              <a:ext cx="3088010" cy="2461260"/>
            </a:xfrm>
            <a:prstGeom prst="rect">
              <a:avLst/>
            </a:prstGeom>
          </p:spPr>
          <p:txBody>
            <a:bodyPr wrap="square">
              <a:spAutoFit/>
            </a:bodyPr>
            <a:lstStyle/>
            <a:p>
              <a:r>
                <a:rPr lang="zh-CN" altLang="zh-CN" sz="1400" dirty="0"/>
                <a:t>借助于大数据技术，天气预报的准确性和实效性将会大大提高，预报的及时性将会大大提升，同时对于重大自然灾害如龙卷风，通过大数据计算平台，人们将会更加精确地了解其运动轨迹和危害的等级，有利于帮助人们提高应对自然灾害的能力。</a:t>
              </a:r>
            </a:p>
            <a:p>
              <a:endParaRPr lang="zh-CN" altLang="zh-CN" sz="1400" dirty="0"/>
            </a:p>
          </p:txBody>
        </p:sp>
      </p:grpSp>
      <p:pic>
        <p:nvPicPr>
          <p:cNvPr id="34" name="Picture 3" descr="E:\PPT 胡占利 工作\《大数据》随书美化PPT\2-12060Q459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541" y="1017859"/>
            <a:ext cx="792288" cy="668971"/>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6023211" y="1820173"/>
            <a:ext cx="2433424" cy="389051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140589" y="2091899"/>
            <a:ext cx="2198668" cy="2891790"/>
          </a:xfrm>
          <a:prstGeom prst="rect">
            <a:avLst/>
          </a:prstGeom>
        </p:spPr>
        <p:txBody>
          <a:bodyPr wrap="square">
            <a:spAutoFit/>
          </a:bodyPr>
          <a:lstStyle/>
          <a:p>
            <a:r>
              <a:rPr lang="zh-CN" altLang="zh-CN" sz="1400" dirty="0"/>
              <a:t>大数据技术可以了解经济发展情况、各产业发展情况、消费支出和产品销售情况等，依据分析结果，科学地制定宏观政策，平衡各产业发展，避免产能过剩，有效利用自然资源和社会资源，提高社会生产效率。大数据技术也能帮助政府进行支出管理，透明合理的财政支出将有利于提高公信力和监督财政支出。</a:t>
            </a:r>
          </a:p>
        </p:txBody>
      </p:sp>
      <p:pic>
        <p:nvPicPr>
          <p:cNvPr id="40" name="图片 39"/>
          <p:cNvPicPr>
            <a:picLocks noChangeAspect="1"/>
          </p:cNvPicPr>
          <p:nvPr/>
        </p:nvPicPr>
        <p:blipFill rotWithShape="1">
          <a:blip r:embed="rId4"/>
          <a:srcRect l="5554" r="6943" b="11198"/>
          <a:stretch>
            <a:fillRect/>
          </a:stretch>
        </p:blipFill>
        <p:spPr>
          <a:xfrm>
            <a:off x="6023211" y="1024415"/>
            <a:ext cx="786360" cy="671451"/>
          </a:xfrm>
          <a:prstGeom prst="rect">
            <a:avLst/>
          </a:prstGeom>
        </p:spPr>
      </p:pic>
      <p:grpSp>
        <p:nvGrpSpPr>
          <p:cNvPr id="41" name="组合 40"/>
          <p:cNvGrpSpPr/>
          <p:nvPr/>
        </p:nvGrpSpPr>
        <p:grpSpPr>
          <a:xfrm>
            <a:off x="6854472" y="1027436"/>
            <a:ext cx="1625301" cy="665949"/>
            <a:chOff x="1307154" y="2302514"/>
            <a:chExt cx="2539132" cy="865180"/>
          </a:xfrm>
        </p:grpSpPr>
        <p:sp>
          <p:nvSpPr>
            <p:cNvPr id="42" name="矩形 41"/>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43" name="矩形 42"/>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44" name="文本框 38"/>
            <p:cNvSpPr txBox="1"/>
            <p:nvPr/>
          </p:nvSpPr>
          <p:spPr>
            <a:xfrm>
              <a:off x="1423988" y="2424733"/>
              <a:ext cx="2422298" cy="598104"/>
            </a:xfrm>
            <a:prstGeom prst="rect">
              <a:avLst/>
            </a:prstGeom>
            <a:noFill/>
          </p:spPr>
          <p:txBody>
            <a:bodyPr wrap="square" rtlCol="0">
              <a:spAutoFit/>
            </a:bodyPr>
            <a:lstStyle/>
            <a:p>
              <a:pPr algn="ctr"/>
              <a:r>
                <a:rPr lang="zh-CN" altLang="en-US" sz="2400" b="1" dirty="0">
                  <a:solidFill>
                    <a:prstClr val="white"/>
                  </a:solidFill>
                </a:rPr>
                <a:t>智慧城市</a:t>
              </a:r>
            </a:p>
          </p:txBody>
        </p:sp>
      </p:grpSp>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
        <p:nvSpPr>
          <p:cNvPr id="4" name="文本框 6"/>
          <p:cNvSpPr txBox="1"/>
          <p:nvPr/>
        </p:nvSpPr>
        <p:spPr>
          <a:xfrm>
            <a:off x="607500" y="177284"/>
            <a:ext cx="2922270" cy="322580"/>
          </a:xfrm>
          <a:prstGeom prst="rect">
            <a:avLst/>
          </a:prstGeom>
          <a:noFill/>
        </p:spPr>
        <p:txBody>
          <a:bodyPr wrap="none" lIns="0" tIns="0" rIns="0" bIns="0" rtlCol="0">
            <a:spAutoFit/>
          </a:bodyPr>
          <a:lstStyle/>
          <a:p>
            <a:r>
              <a:rPr lang="en-US" altLang="zh-CN" sz="2100" b="1" spc="225" dirty="0">
                <a:solidFill>
                  <a:prstClr val="white"/>
                </a:solidFill>
              </a:rPr>
              <a:t>1.5 </a:t>
            </a:r>
            <a:r>
              <a:rPr lang="zh-CN" altLang="en-US" sz="2100" b="1" spc="225" dirty="0">
                <a:solidFill>
                  <a:prstClr val="white"/>
                </a:solidFill>
              </a:rPr>
              <a:t>大数据的应用场景</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7" cy="718411"/>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8" name="文本框 6"/>
          <p:cNvSpPr txBox="1"/>
          <p:nvPr/>
        </p:nvSpPr>
        <p:spPr>
          <a:xfrm>
            <a:off x="452232" y="173917"/>
            <a:ext cx="2514600" cy="414020"/>
          </a:xfrm>
          <a:prstGeom prst="rect">
            <a:avLst/>
          </a:prstGeom>
          <a:noFill/>
        </p:spPr>
        <p:txBody>
          <a:bodyPr wrap="none" rtlCol="0">
            <a:spAutoFit/>
          </a:bodyPr>
          <a:lstStyle/>
          <a:p>
            <a:r>
              <a:rPr lang="en-US" altLang="zh-CN" sz="2100" b="1" spc="225" dirty="0">
                <a:solidFill>
                  <a:prstClr val="white"/>
                </a:solidFill>
              </a:rPr>
              <a:t>1.1 </a:t>
            </a:r>
            <a:r>
              <a:rPr lang="zh-CN" altLang="en-US" sz="2100" b="1" spc="225" dirty="0">
                <a:solidFill>
                  <a:prstClr val="white"/>
                </a:solidFill>
              </a:rPr>
              <a:t>大数据的概念</a:t>
            </a:r>
          </a:p>
        </p:txBody>
      </p:sp>
      <p:sp>
        <p:nvSpPr>
          <p:cNvPr id="9" name="Freeform 172"/>
          <p:cNvSpPr>
            <a:spLocks noEditPoints="1"/>
          </p:cNvSpPr>
          <p:nvPr/>
        </p:nvSpPr>
        <p:spPr bwMode="auto">
          <a:xfrm>
            <a:off x="114107" y="218903"/>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89" rIns="68580" bIns="34289" numCol="1" anchor="t" anchorCtr="0" compatLnSpc="1"/>
          <a:lstStyle/>
          <a:p>
            <a:endParaRPr lang="id-ID" sz="1355">
              <a:solidFill>
                <a:prstClr val="black"/>
              </a:solidFill>
            </a:endParaRPr>
          </a:p>
        </p:txBody>
      </p:sp>
      <p:sp>
        <p:nvSpPr>
          <p:cNvPr id="24" name="矩形 23"/>
          <p:cNvSpPr/>
          <p:nvPr/>
        </p:nvSpPr>
        <p:spPr>
          <a:xfrm>
            <a:off x="600075" y="1052831"/>
            <a:ext cx="7801611" cy="8750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dirty="0">
                <a:solidFill>
                  <a:prstClr val="white"/>
                </a:solidFill>
                <a:latin typeface="华文宋体" panose="02010600040101010101" charset="-122"/>
                <a:ea typeface="华文宋体" panose="02010600040101010101" charset="-122"/>
              </a:rPr>
              <a:t>大数据是指以多元形式，自许多来源搜集而来的庞大数据组，往往具有实时性。在企业对企业销售的情况下，这些数据可能得自社交网络、电子商务网站、顾客来访纪录，还有许多其他来源。这些数据，并非公司顾客关系管理数据库的常态数据组。</a:t>
            </a:r>
          </a:p>
        </p:txBody>
      </p:sp>
      <p:sp>
        <p:nvSpPr>
          <p:cNvPr id="12" name="矩形 11"/>
          <p:cNvSpPr/>
          <p:nvPr/>
        </p:nvSpPr>
        <p:spPr>
          <a:xfrm>
            <a:off x="442707" y="715968"/>
            <a:ext cx="1605280" cy="337185"/>
          </a:xfrm>
          <a:prstGeom prst="rect">
            <a:avLst/>
          </a:prstGeom>
        </p:spPr>
        <p:txBody>
          <a:bodyPr wrap="none">
            <a:spAutoFit/>
          </a:bodyPr>
          <a:lstStyle/>
          <a:p>
            <a:r>
              <a:rPr lang="zh-CN" altLang="zh-CN" sz="1600" b="1" dirty="0">
                <a:solidFill>
                  <a:srgbClr val="3D89BC"/>
                </a:solidFill>
              </a:rPr>
              <a:t>什么是</a:t>
            </a:r>
            <a:r>
              <a:rPr lang="en-US" altLang="zh-CN" sz="1600" b="1" dirty="0">
                <a:solidFill>
                  <a:srgbClr val="3D89BC"/>
                </a:solidFill>
              </a:rPr>
              <a:t>“</a:t>
            </a:r>
            <a:r>
              <a:rPr lang="zh-CN" altLang="zh-CN" sz="1600" b="1" dirty="0">
                <a:solidFill>
                  <a:srgbClr val="3D89BC"/>
                </a:solidFill>
              </a:rPr>
              <a:t>大数据</a:t>
            </a:r>
            <a:r>
              <a:rPr lang="en-US" altLang="zh-CN" sz="1600" b="1" dirty="0">
                <a:solidFill>
                  <a:srgbClr val="3D89BC"/>
                </a:solidFill>
              </a:rPr>
              <a:t>”</a:t>
            </a:r>
          </a:p>
        </p:txBody>
      </p:sp>
      <p:pic>
        <p:nvPicPr>
          <p:cNvPr id="11" name="图片 10" descr="1"/>
          <p:cNvPicPr>
            <a:picLocks noChangeAspect="1"/>
          </p:cNvPicPr>
          <p:nvPr/>
        </p:nvPicPr>
        <p:blipFill>
          <a:blip r:embed="rId2"/>
          <a:stretch>
            <a:fillRect/>
          </a:stretch>
        </p:blipFill>
        <p:spPr>
          <a:xfrm>
            <a:off x="690245" y="2117725"/>
            <a:ext cx="7620635" cy="4005580"/>
          </a:xfrm>
          <a:prstGeom prst="rect">
            <a:avLst/>
          </a:prstGeom>
        </p:spPr>
      </p:pic>
      <p:sp>
        <p:nvSpPr>
          <p:cNvPr id="14"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iPad"/>
          <p:cNvPicPr>
            <a:picLocks noChangeAspect="1"/>
          </p:cNvPicPr>
          <p:nvPr/>
        </p:nvPicPr>
        <p:blipFill>
          <a:blip r:embed="rId2"/>
          <a:stretch>
            <a:fillRect/>
          </a:stretch>
        </p:blipFill>
        <p:spPr>
          <a:xfrm>
            <a:off x="338455" y="1174115"/>
            <a:ext cx="8756650" cy="4664075"/>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7781" y="3276"/>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2" name="文本框 11"/>
          <p:cNvSpPr txBox="1"/>
          <p:nvPr/>
        </p:nvSpPr>
        <p:spPr>
          <a:xfrm>
            <a:off x="629285" y="805815"/>
            <a:ext cx="2362200" cy="368300"/>
          </a:xfrm>
          <a:prstGeom prst="rect">
            <a:avLst/>
          </a:prstGeom>
          <a:noFill/>
        </p:spPr>
        <p:txBody>
          <a:bodyPr wrap="square" rtlCol="0">
            <a:spAutoFit/>
          </a:bodyPr>
          <a:lstStyle/>
          <a:p>
            <a:r>
              <a:rPr lang="zh-CN" altLang="en-US" b="1" dirty="0">
                <a:solidFill>
                  <a:srgbClr val="3D89BC"/>
                </a:solidFill>
              </a:rPr>
              <a:t>资源数量的重要性</a:t>
            </a:r>
          </a:p>
        </p:txBody>
      </p:sp>
      <p:sp>
        <p:nvSpPr>
          <p:cNvPr id="8" name="文本框 7"/>
          <p:cNvSpPr txBox="1"/>
          <p:nvPr/>
        </p:nvSpPr>
        <p:spPr>
          <a:xfrm>
            <a:off x="2872740" y="1664970"/>
            <a:ext cx="3763010" cy="2999740"/>
          </a:xfrm>
          <a:prstGeom prst="rect">
            <a:avLst/>
          </a:prstGeom>
          <a:noFill/>
        </p:spPr>
        <p:txBody>
          <a:bodyPr wrap="square" rtlCol="0" anchor="t">
            <a:spAutoFit/>
          </a:bodyPr>
          <a:lstStyle/>
          <a:p>
            <a:pPr algn="just" fontAlgn="auto">
              <a:lnSpc>
                <a:spcPct val="150000"/>
              </a:lnSpc>
            </a:pPr>
            <a:r>
              <a:rPr lang="zh-CN" altLang="en-US" dirty="0">
                <a:solidFill>
                  <a:schemeClr val="bg1"/>
                </a:solidFill>
                <a:sym typeface="Arial" panose="020B0604020202020204" pitchFamily="34" charset="0"/>
              </a:rPr>
              <a:t>Google使用的数据，常有不完整的句子，如拼字错误、语法缺失，但正因为拥有比其他语料库多出千万倍的资料，足以盖过他的缺点。因此，进入大数据时代的第一个应用观念，就是要接受资料数量远比数据品质更重要的事实。</a:t>
            </a:r>
          </a:p>
        </p:txBody>
      </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15" name="组合 14">
            <a:extLst>
              <a:ext uri="{FF2B5EF4-FFF2-40B4-BE49-F238E27FC236}">
                <a16:creationId xmlns:a16="http://schemas.microsoft.com/office/drawing/2014/main" id="{EF52F869-7E7F-4F70-A35B-5B3632E52678}"/>
              </a:ext>
            </a:extLst>
          </p:cNvPr>
          <p:cNvGrpSpPr/>
          <p:nvPr/>
        </p:nvGrpSpPr>
        <p:grpSpPr>
          <a:xfrm>
            <a:off x="-1" y="-2439"/>
            <a:ext cx="9145786" cy="718410"/>
            <a:chOff x="-1" y="190175"/>
            <a:chExt cx="9145786" cy="525795"/>
          </a:xfrm>
        </p:grpSpPr>
        <p:sp>
          <p:nvSpPr>
            <p:cNvPr id="16" name="任意多边形 4">
              <a:extLst>
                <a:ext uri="{FF2B5EF4-FFF2-40B4-BE49-F238E27FC236}">
                  <a16:creationId xmlns:a16="http://schemas.microsoft.com/office/drawing/2014/main" id="{4ADBA228-C44F-4536-B7C6-0820AF3C3B5B}"/>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5">
              <a:extLst>
                <a:ext uri="{FF2B5EF4-FFF2-40B4-BE49-F238E27FC236}">
                  <a16:creationId xmlns:a16="http://schemas.microsoft.com/office/drawing/2014/main" id="{45327D4A-EC5F-43FC-9909-72EAFA6006DA}"/>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6">
              <a:extLst>
                <a:ext uri="{FF2B5EF4-FFF2-40B4-BE49-F238E27FC236}">
                  <a16:creationId xmlns:a16="http://schemas.microsoft.com/office/drawing/2014/main" id="{C733A2C5-1EAE-47D0-80A6-388794F3D471}"/>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a:extLst>
              <a:ext uri="{FF2B5EF4-FFF2-40B4-BE49-F238E27FC236}">
                <a16:creationId xmlns:a16="http://schemas.microsoft.com/office/drawing/2014/main" id="{DD74A449-8559-4C5D-8F5B-BF6C8A418ADC}"/>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169999"/>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 name="组合 3"/>
          <p:cNvGrpSpPr/>
          <p:nvPr>
            <p:custDataLst>
              <p:tags r:id="rId1"/>
            </p:custDataLst>
          </p:nvPr>
        </p:nvGrpSpPr>
        <p:grpSpPr>
          <a:xfrm>
            <a:off x="667385" y="866140"/>
            <a:ext cx="7369810" cy="5175250"/>
            <a:chOff x="1255892" y="1892789"/>
            <a:chExt cx="5743575" cy="5175972"/>
          </a:xfrm>
        </p:grpSpPr>
        <p:sp>
          <p:nvSpPr>
            <p:cNvPr id="7" name="矩形 6"/>
            <p:cNvSpPr/>
            <p:nvPr>
              <p:custDataLst>
                <p:tags r:id="rId2"/>
              </p:custDataLst>
            </p:nvPr>
          </p:nvSpPr>
          <p:spPr>
            <a:xfrm>
              <a:off x="2427806" y="2073764"/>
              <a:ext cx="4571286" cy="400110"/>
            </a:xfrm>
            <a:prstGeom prst="rect">
              <a:avLst/>
            </a:prstGeom>
          </p:spPr>
          <p:txBody>
            <a:bodyPr wrap="square">
              <a:normAutofit fontScale="97500"/>
            </a:bodyPr>
            <a:lstStyle/>
            <a:p>
              <a:r>
                <a:rPr lang="zh-CN" altLang="en-US" sz="2000" b="1" dirty="0">
                  <a:solidFill>
                    <a:schemeClr val="accent1"/>
                  </a:solidFill>
                  <a:latin typeface="+mj-lt"/>
                  <a:ea typeface="+mj-ea"/>
                  <a:cs typeface="+mj-cs"/>
                  <a:sym typeface="Arial" panose="020B0604020202020204" pitchFamily="34" charset="0"/>
                </a:rPr>
                <a:t>实例</a:t>
              </a:r>
            </a:p>
          </p:txBody>
        </p:sp>
        <p:sp>
          <p:nvSpPr>
            <p:cNvPr id="8" name="矩形 7"/>
            <p:cNvSpPr/>
            <p:nvPr>
              <p:custDataLst>
                <p:tags r:id="rId3"/>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4"/>
              </p:custDataLst>
            </p:nvPr>
          </p:nvSpPr>
          <p:spPr>
            <a:xfrm>
              <a:off x="2428262" y="2371011"/>
              <a:ext cx="4571205" cy="4697750"/>
            </a:xfrm>
            <a:prstGeom prst="rect">
              <a:avLst/>
            </a:prstGeom>
          </p:spPr>
          <p:txBody>
            <a:bodyPr wrap="square">
              <a:noAutofit/>
            </a:bodyPr>
            <a:lstStyle/>
            <a:p>
              <a:pPr algn="just" fontAlgn="auto">
                <a:lnSpc>
                  <a:spcPct val="150000"/>
                </a:lnSpc>
              </a:pPr>
              <a:r>
                <a:rPr b="1" dirty="0">
                  <a:sym typeface="Arial" panose="020B0604020202020204" pitchFamily="34" charset="0"/>
                </a:rPr>
                <a:t> Google的翻译软件涵盖了60种语言。早在20世纪90年代，IBM 的专家就曾开发一套 Candide 翻译系统，采用加拿大国会的英法双语文件，大约是300万个句对，训练电脑读懂使用机率，寻找词汇库中对应的词汇，来增加翻译的精准度，把翻译转换成数学问题， 但效果不明显，进展不大，最后以失败告终。若要数据精确，首先必须要扩大资料的规模，扩大数据量，提高数据在库中的选择几率。</a:t>
              </a:r>
              <a:endParaRPr sz="1400" b="1" dirty="0">
                <a:sym typeface="Arial" panose="020B0604020202020204" pitchFamily="34" charset="0"/>
              </a:endParaRPr>
            </a:p>
            <a:p>
              <a:pPr algn="just" fontAlgn="auto">
                <a:lnSpc>
                  <a:spcPct val="150000"/>
                </a:lnSpc>
              </a:pPr>
              <a:endParaRPr sz="1400" b="1" dirty="0">
                <a:sym typeface="Arial" panose="020B0604020202020204" pitchFamily="34" charset="0"/>
              </a:endParaRPr>
            </a:p>
          </p:txBody>
        </p:sp>
        <p:cxnSp>
          <p:nvCxnSpPr>
            <p:cNvPr id="10" name="直接连接符 9"/>
            <p:cNvCxnSpPr/>
            <p:nvPr>
              <p:custDataLst>
                <p:tags r:id="rId5"/>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6"/>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a:solidFill>
                    <a:schemeClr val="accent1"/>
                  </a:solidFill>
                  <a:sym typeface="Arial" panose="020B0604020202020204" pitchFamily="34" charset="0"/>
                </a:rPr>
                <a:t>01</a:t>
              </a:r>
              <a:endParaRPr lang="zh-CN" altLang="en-US" sz="4800" b="1" dirty="0">
                <a:solidFill>
                  <a:schemeClr val="accent1"/>
                </a:solidFill>
                <a:sym typeface="Arial" panose="020B0604020202020204" pitchFamily="34" charset="0"/>
              </a:endParaRPr>
            </a:p>
          </p:txBody>
        </p:sp>
      </p:gr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17" name="组合 16">
            <a:extLst>
              <a:ext uri="{FF2B5EF4-FFF2-40B4-BE49-F238E27FC236}">
                <a16:creationId xmlns:a16="http://schemas.microsoft.com/office/drawing/2014/main" id="{7987FC69-8B29-4113-B406-04D7C5723B4F}"/>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05F1CE61-D976-477C-A50B-8D1A46AD6A32}"/>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BF2ACA60-DA50-4188-BC16-8271C0FE1679}"/>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E8BE945A-1D27-4EF3-A9BE-B58665203831}"/>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68664A5A-47D9-4AC0-872B-4267FD111C78}"/>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iPad"/>
          <p:cNvPicPr>
            <a:picLocks noChangeAspect="1"/>
          </p:cNvPicPr>
          <p:nvPr/>
        </p:nvPicPr>
        <p:blipFill>
          <a:blip r:embed="rId2"/>
          <a:stretch>
            <a:fillRect/>
          </a:stretch>
        </p:blipFill>
        <p:spPr>
          <a:xfrm>
            <a:off x="338455" y="1174115"/>
            <a:ext cx="8756650" cy="4664075"/>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7781" y="3276"/>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2" name="文本框 11"/>
          <p:cNvSpPr txBox="1"/>
          <p:nvPr/>
        </p:nvSpPr>
        <p:spPr>
          <a:xfrm>
            <a:off x="629285" y="805815"/>
            <a:ext cx="2362200" cy="368300"/>
          </a:xfrm>
          <a:prstGeom prst="rect">
            <a:avLst/>
          </a:prstGeom>
          <a:noFill/>
        </p:spPr>
        <p:txBody>
          <a:bodyPr wrap="square" rtlCol="0">
            <a:spAutoFit/>
          </a:bodyPr>
          <a:lstStyle/>
          <a:p>
            <a:r>
              <a:rPr lang="zh-CN" altLang="en-US" b="1" dirty="0">
                <a:solidFill>
                  <a:srgbClr val="3D89BC"/>
                </a:solidFill>
              </a:rPr>
              <a:t>数据之间的相关性</a:t>
            </a:r>
          </a:p>
        </p:txBody>
      </p:sp>
      <p:sp>
        <p:nvSpPr>
          <p:cNvPr id="8" name="文本框 7"/>
          <p:cNvSpPr txBox="1"/>
          <p:nvPr/>
        </p:nvSpPr>
        <p:spPr>
          <a:xfrm>
            <a:off x="2924810" y="2179320"/>
            <a:ext cx="3763010" cy="1753235"/>
          </a:xfrm>
          <a:prstGeom prst="rect">
            <a:avLst/>
          </a:prstGeom>
          <a:noFill/>
        </p:spPr>
        <p:txBody>
          <a:bodyPr wrap="square" rtlCol="0" anchor="t">
            <a:spAutoFit/>
          </a:bodyPr>
          <a:lstStyle/>
          <a:p>
            <a:pPr algn="just" fontAlgn="auto">
              <a:lnSpc>
                <a:spcPct val="150000"/>
              </a:lnSpc>
            </a:pPr>
            <a:r>
              <a:rPr lang="zh-CN" altLang="en-US" dirty="0">
                <a:solidFill>
                  <a:schemeClr val="bg1"/>
                </a:solidFill>
                <a:sym typeface="Arial" panose="020B0604020202020204" pitchFamily="34" charset="0"/>
              </a:rPr>
              <a:t>研究的重点，在于找出相关性。不在于为什么会爆炸，而是哪个孔盖会爆炸。筛选出有效指标，逐步缩小问题范围，降低爆炸可能性。</a:t>
            </a:r>
          </a:p>
        </p:txBody>
      </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15" name="组合 14">
            <a:extLst>
              <a:ext uri="{FF2B5EF4-FFF2-40B4-BE49-F238E27FC236}">
                <a16:creationId xmlns:a16="http://schemas.microsoft.com/office/drawing/2014/main" id="{C887A601-0D1D-4F99-802F-0EA18EF4AEE2}"/>
              </a:ext>
            </a:extLst>
          </p:cNvPr>
          <p:cNvGrpSpPr/>
          <p:nvPr/>
        </p:nvGrpSpPr>
        <p:grpSpPr>
          <a:xfrm>
            <a:off x="-1" y="-2439"/>
            <a:ext cx="9145786" cy="718410"/>
            <a:chOff x="-1" y="190175"/>
            <a:chExt cx="9145786" cy="525795"/>
          </a:xfrm>
        </p:grpSpPr>
        <p:sp>
          <p:nvSpPr>
            <p:cNvPr id="16" name="任意多边形 4">
              <a:extLst>
                <a:ext uri="{FF2B5EF4-FFF2-40B4-BE49-F238E27FC236}">
                  <a16:creationId xmlns:a16="http://schemas.microsoft.com/office/drawing/2014/main" id="{1BA25BC0-5CDC-409E-8DDA-E16938619B8A}"/>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5">
              <a:extLst>
                <a:ext uri="{FF2B5EF4-FFF2-40B4-BE49-F238E27FC236}">
                  <a16:creationId xmlns:a16="http://schemas.microsoft.com/office/drawing/2014/main" id="{434527C0-E530-421F-91AC-6B5664BCA441}"/>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6">
              <a:extLst>
                <a:ext uri="{FF2B5EF4-FFF2-40B4-BE49-F238E27FC236}">
                  <a16:creationId xmlns:a16="http://schemas.microsoft.com/office/drawing/2014/main" id="{6AAA0EC7-791C-4412-9312-BCBA39167233}"/>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9" name="文本框 6">
            <a:extLst>
              <a:ext uri="{FF2B5EF4-FFF2-40B4-BE49-F238E27FC236}">
                <a16:creationId xmlns:a16="http://schemas.microsoft.com/office/drawing/2014/main" id="{73CE38F1-FB15-43CA-8550-97C235243A99}"/>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 name="组合 3"/>
          <p:cNvGrpSpPr/>
          <p:nvPr>
            <p:custDataLst>
              <p:tags r:id="rId1"/>
            </p:custDataLst>
          </p:nvPr>
        </p:nvGrpSpPr>
        <p:grpSpPr>
          <a:xfrm>
            <a:off x="-145415" y="767715"/>
            <a:ext cx="8907145" cy="5153025"/>
            <a:chOff x="1838603" y="1861866"/>
            <a:chExt cx="5438826" cy="4514932"/>
          </a:xfrm>
        </p:grpSpPr>
        <p:sp>
          <p:nvSpPr>
            <p:cNvPr id="7" name="矩形 6"/>
            <p:cNvSpPr/>
            <p:nvPr>
              <p:custDataLst>
                <p:tags r:id="rId2"/>
              </p:custDataLst>
            </p:nvPr>
          </p:nvSpPr>
          <p:spPr>
            <a:xfrm>
              <a:off x="2427967" y="1861866"/>
              <a:ext cx="901495" cy="400009"/>
            </a:xfrm>
            <a:prstGeom prst="rect">
              <a:avLst/>
            </a:prstGeom>
          </p:spPr>
          <p:txBody>
            <a:bodyPr wrap="square">
              <a:normAutofit/>
            </a:bodyPr>
            <a:lstStyle/>
            <a:p>
              <a:r>
                <a:rPr lang="zh-CN" altLang="en-US" sz="2000" b="1" dirty="0">
                  <a:solidFill>
                    <a:srgbClr val="ED7D31"/>
                  </a:solidFill>
                  <a:latin typeface="+mj-lt"/>
                  <a:ea typeface="+mj-ea"/>
                  <a:cs typeface="+mj-cs"/>
                  <a:sym typeface="Arial" panose="020B0604020202020204" pitchFamily="34" charset="0"/>
                </a:rPr>
                <a:t>案例</a:t>
              </a:r>
            </a:p>
            <a:p>
              <a:endParaRPr lang="zh-CN" altLang="en-US" sz="2000" b="1" dirty="0">
                <a:solidFill>
                  <a:srgbClr val="ED7D31"/>
                </a:solidFill>
                <a:latin typeface="+mj-lt"/>
                <a:ea typeface="+mj-ea"/>
                <a:cs typeface="+mj-cs"/>
                <a:sym typeface="Arial" panose="020B0604020202020204" pitchFamily="34" charset="0"/>
              </a:endParaRPr>
            </a:p>
          </p:txBody>
        </p:sp>
        <p:sp>
          <p:nvSpPr>
            <p:cNvPr id="8" name="矩形 7"/>
            <p:cNvSpPr/>
            <p:nvPr>
              <p:custDataLst>
                <p:tags r:id="rId3"/>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4"/>
              </p:custDataLst>
            </p:nvPr>
          </p:nvSpPr>
          <p:spPr>
            <a:xfrm>
              <a:off x="2471007" y="2222127"/>
              <a:ext cx="4806422" cy="4154671"/>
            </a:xfrm>
            <a:prstGeom prst="rect">
              <a:avLst/>
            </a:prstGeom>
            <a:ln>
              <a:solidFill>
                <a:schemeClr val="tx1"/>
              </a:solidFill>
            </a:ln>
          </p:spPr>
          <p:txBody>
            <a:bodyPr wrap="square">
              <a:noAutofit/>
            </a:bodyPr>
            <a:lstStyle/>
            <a:p>
              <a:pPr algn="just" fontAlgn="auto">
                <a:lnSpc>
                  <a:spcPct val="150000"/>
                </a:lnSpc>
              </a:pPr>
              <a:r>
                <a:rPr sz="1400" dirty="0">
                  <a:sym typeface="Arial" panose="020B0604020202020204" pitchFamily="34" charset="0"/>
                </a:rPr>
                <a:t> 美国纽约每年都会因为地下管道火灾，付出巨大代价，路面上重达140千克的铸铁孔盖更是常因闷烧爆炸，飞到几层楼高，再砸回地面，造成严重的安全事故。且纽约市的地下电缆，长度超过15万公里，足以绕地球三圈半，光曼哈顿就有超过5万多个孔盖，数量之多，就算每年定期检查，意外仍然防不胜防。负责管理此业务的爱迪生联合电力公司，找到哥伦比亚大学统计专家Cynthia Rudin协助，期望能够解决这一现状，缓解和减少不必要事故的发生。首先，他们先收集1880年到2008年管路历史数据，但是光维修孔的表达方式就有38种不同的写法，数据杂乱无章。然而研究的重点，在于找出相关性。不在于为什么会爆炸，而是哪个孔盖会爆炸。筛选出有效指标，逐步缩小问题范围，降低爆炸可能性。研究小组从106个重大孔盖灾害预测指标下手，慢慢去芜存菁，最后剩下几个最有效的指标。接着他们再缩小范围，仅研究某一区的地下电缆，分析截至2008年的数据，来预测2009年的危险孔盖位置，结果小组列出的前10%的危险清单，的确有44%曾发生过严重事故，也据此找出最有相关性的几个指标。</a:t>
              </a:r>
            </a:p>
            <a:p>
              <a:pPr algn="just" fontAlgn="auto">
                <a:lnSpc>
                  <a:spcPct val="150000"/>
                </a:lnSpc>
              </a:pPr>
              <a:r>
                <a:rPr sz="1400" dirty="0">
                  <a:sym typeface="Arial" panose="020B0604020202020204" pitchFamily="34" charset="0"/>
                </a:rPr>
                <a:t>     最后，研究小组发现电缆年份和过去是否发生事故是最重要的判断指标，依此原则来替市区几万个孔盖安排检查顺序。虽然答案好像显而易见，但是过去却浑然不知，直到研究小组用大数据的科学验证，大家才恍然大悟。纽约政府利用这种方式同时解决了城市住宅问题。</a:t>
              </a:r>
            </a:p>
            <a:p>
              <a:pPr algn="just" fontAlgn="auto">
                <a:lnSpc>
                  <a:spcPct val="150000"/>
                </a:lnSpc>
              </a:pPr>
              <a:endParaRPr sz="1400" dirty="0">
                <a:sym typeface="Arial" panose="020B0604020202020204" pitchFamily="34" charset="0"/>
              </a:endParaRPr>
            </a:p>
            <a:p>
              <a:pPr algn="just" fontAlgn="auto">
                <a:lnSpc>
                  <a:spcPct val="150000"/>
                </a:lnSpc>
              </a:pPr>
              <a:endParaRPr sz="1400" dirty="0">
                <a:sym typeface="Arial" panose="020B0604020202020204" pitchFamily="34" charset="0"/>
              </a:endParaRPr>
            </a:p>
            <a:p>
              <a:pPr algn="just" fontAlgn="auto">
                <a:lnSpc>
                  <a:spcPct val="150000"/>
                </a:lnSpc>
              </a:pPr>
              <a:r>
                <a:rPr sz="1400" dirty="0">
                  <a:sym typeface="Arial" panose="020B0604020202020204" pitchFamily="34" charset="0"/>
                </a:rPr>
                <a:t>    </a:t>
              </a:r>
            </a:p>
          </p:txBody>
        </p:sp>
        <p:cxnSp>
          <p:nvCxnSpPr>
            <p:cNvPr id="10" name="直接连接符 9"/>
            <p:cNvCxnSpPr/>
            <p:nvPr>
              <p:custDataLst>
                <p:tags r:id="rId5"/>
              </p:custDataLst>
            </p:nvPr>
          </p:nvCxnSpPr>
          <p:spPr>
            <a:xfrm>
              <a:off x="2541633" y="217281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6"/>
              </p:custDataLst>
            </p:nvPr>
          </p:nvSpPr>
          <p:spPr>
            <a:xfrm>
              <a:off x="1838603" y="1911207"/>
              <a:ext cx="521825" cy="1302567"/>
            </a:xfrm>
            <a:prstGeom prst="rect">
              <a:avLst/>
            </a:prstGeom>
            <a:noFill/>
          </p:spPr>
          <p:txBody>
            <a:bodyPr vert="eaVert" wrap="square" lIns="0" tIns="0" rIns="0" bIns="0" rtlCol="0">
              <a:normAutofit/>
            </a:bodyPr>
            <a:lstStyle/>
            <a:p>
              <a:pPr algn="ctr"/>
              <a:r>
                <a:rPr lang="en-US" altLang="zh-CN" sz="4800" b="1" dirty="0">
                  <a:solidFill>
                    <a:schemeClr val="accent2"/>
                  </a:solidFill>
                  <a:sym typeface="Arial" panose="020B0604020202020204" pitchFamily="34" charset="0"/>
                </a:rPr>
                <a:t>02</a:t>
              </a:r>
              <a:endParaRPr lang="en-US" altLang="zh-CN" sz="4800" b="1" dirty="0">
                <a:solidFill>
                  <a:srgbClr val="FF0000"/>
                </a:solidFill>
                <a:sym typeface="Arial" panose="020B0604020202020204" pitchFamily="34" charset="0"/>
              </a:endParaRPr>
            </a:p>
          </p:txBody>
        </p:sp>
      </p:grpSp>
      <p:sp>
        <p:nvSpPr>
          <p:cNvPr id="2"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17" name="组合 16">
            <a:extLst>
              <a:ext uri="{FF2B5EF4-FFF2-40B4-BE49-F238E27FC236}">
                <a16:creationId xmlns:a16="http://schemas.microsoft.com/office/drawing/2014/main" id="{DAE714D0-55DC-4673-8889-C90482611019}"/>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29157E6B-03F7-4EA7-9E1B-CD68C334EF2A}"/>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9FF06CC6-0B4C-4866-AC7E-59101443825B}"/>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DC2EE23E-1EA5-4261-8C98-7A89C7584305}"/>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0F062081-2D24-43C0-926E-4355BEAB5CC9}"/>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7"/>
          <p:cNvPicPr>
            <a:picLocks noChangeAspect="1"/>
          </p:cNvPicPr>
          <p:nvPr/>
        </p:nvPicPr>
        <p:blipFill>
          <a:blip r:embed="rId2"/>
          <a:stretch>
            <a:fillRect/>
          </a:stretch>
        </p:blipFill>
        <p:spPr>
          <a:xfrm rot="21060000">
            <a:off x="1169035" y="1285240"/>
            <a:ext cx="6657975" cy="4286885"/>
          </a:xfrm>
          <a:prstGeom prst="rect">
            <a:avLst/>
          </a:prstGeom>
        </p:spPr>
      </p:pic>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2" name="图片 1" descr="公用33"/>
          <p:cNvPicPr>
            <a:picLocks noChangeAspect="1"/>
          </p:cNvPicPr>
          <p:nvPr/>
        </p:nvPicPr>
        <p:blipFill>
          <a:blip r:embed="rId3"/>
          <a:stretch>
            <a:fillRect/>
          </a:stretch>
        </p:blipFill>
        <p:spPr>
          <a:xfrm>
            <a:off x="2028825" y="2000250"/>
            <a:ext cx="5085715" cy="2856865"/>
          </a:xfrm>
          <a:prstGeom prst="rect">
            <a:avLst/>
          </a:prstGeom>
        </p:spPr>
      </p:pic>
      <p:sp>
        <p:nvSpPr>
          <p:cNvPr id="3" name="文本框 2"/>
          <p:cNvSpPr txBox="1"/>
          <p:nvPr/>
        </p:nvSpPr>
        <p:spPr>
          <a:xfrm>
            <a:off x="2985770" y="2536190"/>
            <a:ext cx="3171825" cy="1753235"/>
          </a:xfrm>
          <a:prstGeom prst="rect">
            <a:avLst/>
          </a:prstGeom>
          <a:noFill/>
          <a:ln>
            <a:solidFill>
              <a:schemeClr val="bg1"/>
            </a:solidFill>
          </a:ln>
        </p:spPr>
        <p:txBody>
          <a:bodyPr wrap="square" rtlCol="0">
            <a:spAutoFit/>
          </a:bodyPr>
          <a:lstStyle/>
          <a:p>
            <a:r>
              <a:rPr lang="zh-CN" altLang="en-US">
                <a:solidFill>
                  <a:schemeClr val="bg1"/>
                </a:solidFill>
              </a:rPr>
              <a:t>对于大数据而言，首先要能够接受杂乱数据，从中找出相关性，进行数据分析。当然还有另一个重点，就是任何纪录，甚至连情绪、社交图谱、搜寻轨迹，都可数据化。</a:t>
            </a:r>
          </a:p>
        </p:txBody>
      </p:sp>
      <p:sp>
        <p:nvSpPr>
          <p:cNvPr id="15" name="文本框 14"/>
          <p:cNvSpPr txBox="1"/>
          <p:nvPr/>
        </p:nvSpPr>
        <p:spPr>
          <a:xfrm>
            <a:off x="629285" y="805815"/>
            <a:ext cx="2362200" cy="368300"/>
          </a:xfrm>
          <a:prstGeom prst="rect">
            <a:avLst/>
          </a:prstGeom>
          <a:noFill/>
        </p:spPr>
        <p:txBody>
          <a:bodyPr wrap="square" rtlCol="0">
            <a:spAutoFit/>
          </a:bodyPr>
          <a:lstStyle/>
          <a:p>
            <a:r>
              <a:rPr lang="zh-CN" altLang="en-US" b="1" dirty="0">
                <a:solidFill>
                  <a:srgbClr val="3D89BC"/>
                </a:solidFill>
              </a:rPr>
              <a:t>任何数据都存在商机</a:t>
            </a:r>
          </a:p>
        </p:txBody>
      </p:sp>
      <p:grpSp>
        <p:nvGrpSpPr>
          <p:cNvPr id="16" name="组合 15">
            <a:extLst>
              <a:ext uri="{FF2B5EF4-FFF2-40B4-BE49-F238E27FC236}">
                <a16:creationId xmlns:a16="http://schemas.microsoft.com/office/drawing/2014/main" id="{17B191E6-4084-440E-A901-FA7F48DAEA5C}"/>
              </a:ext>
            </a:extLst>
          </p:cNvPr>
          <p:cNvGrpSpPr/>
          <p:nvPr/>
        </p:nvGrpSpPr>
        <p:grpSpPr>
          <a:xfrm>
            <a:off x="-1" y="-2439"/>
            <a:ext cx="9145786" cy="718410"/>
            <a:chOff x="-1" y="190175"/>
            <a:chExt cx="9145786" cy="525795"/>
          </a:xfrm>
        </p:grpSpPr>
        <p:sp>
          <p:nvSpPr>
            <p:cNvPr id="17" name="任意多边形 4">
              <a:extLst>
                <a:ext uri="{FF2B5EF4-FFF2-40B4-BE49-F238E27FC236}">
                  <a16:creationId xmlns:a16="http://schemas.microsoft.com/office/drawing/2014/main" id="{B1ADA78F-9B87-4764-90DE-96FE6CDA0ED5}"/>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5">
              <a:extLst>
                <a:ext uri="{FF2B5EF4-FFF2-40B4-BE49-F238E27FC236}">
                  <a16:creationId xmlns:a16="http://schemas.microsoft.com/office/drawing/2014/main" id="{EE7FD561-936C-4F21-8486-3E806E84860D}"/>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6">
              <a:extLst>
                <a:ext uri="{FF2B5EF4-FFF2-40B4-BE49-F238E27FC236}">
                  <a16:creationId xmlns:a16="http://schemas.microsoft.com/office/drawing/2014/main" id="{AB4A5612-B858-4EBA-A780-D8FED0DC5910}"/>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a:extLst>
              <a:ext uri="{FF2B5EF4-FFF2-40B4-BE49-F238E27FC236}">
                <a16:creationId xmlns:a16="http://schemas.microsoft.com/office/drawing/2014/main" id="{EF422B56-F61D-4198-A1AB-CAF1E090AA7A}"/>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 name="组合 3"/>
          <p:cNvGrpSpPr/>
          <p:nvPr>
            <p:custDataLst>
              <p:tags r:id="rId1"/>
            </p:custDataLst>
          </p:nvPr>
        </p:nvGrpSpPr>
        <p:grpSpPr>
          <a:xfrm>
            <a:off x="-161290" y="696595"/>
            <a:ext cx="5327015" cy="2643029"/>
            <a:chOff x="1255207" y="1892789"/>
            <a:chExt cx="5743885" cy="1320800"/>
          </a:xfrm>
        </p:grpSpPr>
        <p:sp>
          <p:nvSpPr>
            <p:cNvPr id="7" name="矩形 6"/>
            <p:cNvSpPr/>
            <p:nvPr>
              <p:custDataLst>
                <p:tags r:id="rId2"/>
              </p:custDataLst>
            </p:nvPr>
          </p:nvSpPr>
          <p:spPr>
            <a:xfrm>
              <a:off x="2427806" y="2013788"/>
              <a:ext cx="4571286" cy="400110"/>
            </a:xfrm>
            <a:prstGeom prst="rect">
              <a:avLst/>
            </a:prstGeom>
          </p:spPr>
          <p:txBody>
            <a:bodyPr wrap="square">
              <a:normAutofit/>
            </a:bodyPr>
            <a:lstStyle/>
            <a:p>
              <a:r>
                <a:rPr lang="zh-CN" altLang="en-US" sz="2000" b="1" dirty="0">
                  <a:solidFill>
                    <a:schemeClr val="accent1"/>
                  </a:solidFill>
                  <a:latin typeface="+mj-lt"/>
                  <a:ea typeface="+mj-ea"/>
                  <a:cs typeface="+mj-cs"/>
                  <a:sym typeface="Arial" panose="020B0604020202020204" pitchFamily="34" charset="0"/>
                </a:rPr>
                <a:t>案例</a:t>
              </a:r>
            </a:p>
          </p:txBody>
        </p:sp>
        <p:sp>
          <p:nvSpPr>
            <p:cNvPr id="8" name="矩形 7"/>
            <p:cNvSpPr/>
            <p:nvPr>
              <p:custDataLst>
                <p:tags r:id="rId3"/>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cxnSp>
          <p:nvCxnSpPr>
            <p:cNvPr id="10" name="直接连接符 9"/>
            <p:cNvCxnSpPr/>
            <p:nvPr>
              <p:custDataLst>
                <p:tags r:id="rId4"/>
              </p:custDataLst>
            </p:nvPr>
          </p:nvCxnSpPr>
          <p:spPr>
            <a:xfrm>
              <a:off x="2541633" y="2179052"/>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5"/>
              </p:custDataLst>
            </p:nvPr>
          </p:nvSpPr>
          <p:spPr>
            <a:xfrm>
              <a:off x="1255207" y="2073601"/>
              <a:ext cx="1104349" cy="659682"/>
            </a:xfrm>
            <a:prstGeom prst="rect">
              <a:avLst/>
            </a:prstGeom>
            <a:noFill/>
          </p:spPr>
          <p:txBody>
            <a:bodyPr vert="eaVert" wrap="square" lIns="0" tIns="0" rIns="0" bIns="0" rtlCol="0">
              <a:normAutofit/>
            </a:bodyPr>
            <a:lstStyle/>
            <a:p>
              <a:pPr algn="ctr"/>
              <a:r>
                <a:rPr lang="en-US" altLang="zh-CN" sz="4800" b="1" dirty="0">
                  <a:solidFill>
                    <a:schemeClr val="accent1"/>
                  </a:solidFill>
                  <a:sym typeface="Arial" panose="020B0604020202020204" pitchFamily="34" charset="0"/>
                </a:rPr>
                <a:t>03</a:t>
              </a:r>
              <a:endParaRPr lang="zh-CN" altLang="en-US" sz="4800" b="1" dirty="0">
                <a:solidFill>
                  <a:schemeClr val="accent1"/>
                </a:solidFill>
                <a:sym typeface="Arial" panose="020B0604020202020204" pitchFamily="34" charset="0"/>
              </a:endParaRPr>
            </a:p>
          </p:txBody>
        </p:sp>
      </p:grpSp>
      <p:sp>
        <p:nvSpPr>
          <p:cNvPr id="5" name="文本框 4"/>
          <p:cNvSpPr txBox="1"/>
          <p:nvPr/>
        </p:nvSpPr>
        <p:spPr>
          <a:xfrm>
            <a:off x="969645" y="1567815"/>
            <a:ext cx="7625080" cy="3784600"/>
          </a:xfrm>
          <a:prstGeom prst="rect">
            <a:avLst/>
          </a:prstGeom>
          <a:noFill/>
          <a:ln>
            <a:solidFill>
              <a:schemeClr val="tx1"/>
            </a:solidFill>
          </a:ln>
        </p:spPr>
        <p:txBody>
          <a:bodyPr wrap="square" rtlCol="0">
            <a:spAutoFit/>
          </a:bodyPr>
          <a:lstStyle/>
          <a:p>
            <a:r>
              <a:rPr lang="zh-CN" altLang="en-US" sz="1600"/>
              <a:t>Foursquare 蕴含用户地域位置的打卡数据、轨迹从一个社群平台，变成有附加价值的精确市场分析数据提供商。</a:t>
            </a:r>
          </a:p>
          <a:p>
            <a:r>
              <a:rPr lang="zh-CN" altLang="en-US" sz="1600"/>
              <a:t>联合包裹速递服务公司</a:t>
            </a:r>
          </a:p>
          <a:p>
            <a:r>
              <a:rPr lang="zh-CN" altLang="en-US" sz="1600"/>
              <a:t>通过每台货车的无线电设备和GPS，精确知道车辆所在位置，并从累积下来的大量的行车路径，找出最佳行车路线，进行推荐。靠着大数据分析技术，UPS 一年送货里程大幅减少4800公里，等于省下300万升的油料及减少3万吨二氧化碳排放量，安全性和效率也提高了，大数据让出行变得低碳环保。</a:t>
            </a:r>
          </a:p>
          <a:p>
            <a:r>
              <a:rPr lang="zh-CN" altLang="en-US" sz="1600"/>
              <a:t>推特是国外一个大型社交网站，他利用人们的情绪和社交互动进行数据分析。</a:t>
            </a:r>
          </a:p>
          <a:p>
            <a:r>
              <a:rPr lang="zh-CN" altLang="en-US" sz="1600"/>
              <a:t>每天至少有四亿条以上的推文，表面看来大多数推文，就像是随口嚷嚷，但却成了重要的分析指标，可以用来提前了解消费者反应，或是判断推销活动成果，不少公司都抢着要和推特（Twitter）签订数据资源的存取权。</a:t>
            </a:r>
          </a:p>
          <a:p>
            <a:r>
              <a:rPr lang="zh-CN" altLang="en-US" sz="1600"/>
              <a:t>网购龙头亚马逊正是依照客户浏览的历史，来比对产品和产品的关连性，开发无人能敌的自动推荐系统。现在亚马逊上，每三笔订单，就有一笔是来自电脑推荐和定制化系统。这便是，当用户的网络轨迹成为数据资源而带来的改变，无形中推动了一个行业的发展，带动了经济增长，完成了科技革命带来的新机遇。</a:t>
            </a:r>
          </a:p>
        </p:txBody>
      </p:sp>
      <p:sp>
        <p:nvSpPr>
          <p:cNvPr id="2"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17" name="组合 16">
            <a:extLst>
              <a:ext uri="{FF2B5EF4-FFF2-40B4-BE49-F238E27FC236}">
                <a16:creationId xmlns:a16="http://schemas.microsoft.com/office/drawing/2014/main" id="{CF1B3F6E-A769-4539-899F-F36B9D557DE2}"/>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8D748A26-EC9E-4617-83C5-B32DCC1EB385}"/>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02D3E674-D44F-4A9B-883B-35AF38B8ADA5}"/>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7322BF24-4684-4BC8-B3B5-49B61BBC6B57}"/>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1F6F07D2-2197-4FC3-B57E-259BC48FA889}"/>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5" name="文本框 14"/>
          <p:cNvSpPr txBox="1"/>
          <p:nvPr/>
        </p:nvSpPr>
        <p:spPr>
          <a:xfrm>
            <a:off x="623570" y="790575"/>
            <a:ext cx="2362200" cy="368300"/>
          </a:xfrm>
          <a:prstGeom prst="rect">
            <a:avLst/>
          </a:prstGeom>
          <a:noFill/>
        </p:spPr>
        <p:txBody>
          <a:bodyPr wrap="square" rtlCol="0">
            <a:spAutoFit/>
          </a:bodyPr>
          <a:lstStyle/>
          <a:p>
            <a:r>
              <a:rPr lang="zh-CN" altLang="en-US" b="1" dirty="0">
                <a:solidFill>
                  <a:srgbClr val="3D89BC"/>
                </a:solidFill>
              </a:rPr>
              <a:t>大数据新价值的挖掘</a:t>
            </a:r>
          </a:p>
        </p:txBody>
      </p:sp>
      <p:sp>
        <p:nvSpPr>
          <p:cNvPr id="2" name="文本框 1"/>
          <p:cNvSpPr txBox="1"/>
          <p:nvPr/>
        </p:nvSpPr>
        <p:spPr>
          <a:xfrm>
            <a:off x="808355" y="1344295"/>
            <a:ext cx="8147685" cy="1198880"/>
          </a:xfrm>
          <a:prstGeom prst="rect">
            <a:avLst/>
          </a:prstGeom>
          <a:noFill/>
        </p:spPr>
        <p:txBody>
          <a:bodyPr wrap="square" rtlCol="0">
            <a:spAutoFit/>
          </a:bodyPr>
          <a:lstStyle/>
          <a:p>
            <a:r>
              <a:rPr lang="zh-CN" altLang="en-US"/>
              <a:t>大数据的使用，应是每个领域，每个行业和每个企业的使用，并不是某一特定行业或企业的专有技术，不要认为用大数据分析，是大公司或是科技大厂的专利，小型企业不一定要自己拥有数据，可以靠授权获得，再使用廉价云端运算平台分析。拥有大数据思维和好点子，能让公司蓬勃发展。</a:t>
            </a:r>
          </a:p>
        </p:txBody>
      </p:sp>
      <p:pic>
        <p:nvPicPr>
          <p:cNvPr id="3" name="图片 2" descr="公用22"/>
          <p:cNvPicPr>
            <a:picLocks noChangeAspect="1"/>
          </p:cNvPicPr>
          <p:nvPr/>
        </p:nvPicPr>
        <p:blipFill>
          <a:blip r:embed="rId2"/>
          <a:stretch>
            <a:fillRect/>
          </a:stretch>
        </p:blipFill>
        <p:spPr>
          <a:xfrm>
            <a:off x="1560195" y="2485390"/>
            <a:ext cx="6136640" cy="3441065"/>
          </a:xfrm>
          <a:prstGeom prst="rect">
            <a:avLst/>
          </a:prstGeom>
        </p:spPr>
      </p:pic>
      <p:grpSp>
        <p:nvGrpSpPr>
          <p:cNvPr id="16" name="组合 15">
            <a:extLst>
              <a:ext uri="{FF2B5EF4-FFF2-40B4-BE49-F238E27FC236}">
                <a16:creationId xmlns:a16="http://schemas.microsoft.com/office/drawing/2014/main" id="{762E4BFB-774B-485E-95A9-A670F7AD1696}"/>
              </a:ext>
            </a:extLst>
          </p:cNvPr>
          <p:cNvGrpSpPr/>
          <p:nvPr/>
        </p:nvGrpSpPr>
        <p:grpSpPr>
          <a:xfrm>
            <a:off x="-1" y="-2439"/>
            <a:ext cx="9145786" cy="718410"/>
            <a:chOff x="-1" y="190175"/>
            <a:chExt cx="9145786" cy="525795"/>
          </a:xfrm>
        </p:grpSpPr>
        <p:sp>
          <p:nvSpPr>
            <p:cNvPr id="17" name="任意多边形 4">
              <a:extLst>
                <a:ext uri="{FF2B5EF4-FFF2-40B4-BE49-F238E27FC236}">
                  <a16:creationId xmlns:a16="http://schemas.microsoft.com/office/drawing/2014/main" id="{C402AAE8-B893-41C9-96E9-A9180259B813}"/>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5">
              <a:extLst>
                <a:ext uri="{FF2B5EF4-FFF2-40B4-BE49-F238E27FC236}">
                  <a16:creationId xmlns:a16="http://schemas.microsoft.com/office/drawing/2014/main" id="{0CBAA44D-DF26-4457-9F48-AAC677AEE6E3}"/>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6">
              <a:extLst>
                <a:ext uri="{FF2B5EF4-FFF2-40B4-BE49-F238E27FC236}">
                  <a16:creationId xmlns:a16="http://schemas.microsoft.com/office/drawing/2014/main" id="{788133C6-66F7-4F03-9263-993BDF81B76F}"/>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a:extLst>
              <a:ext uri="{FF2B5EF4-FFF2-40B4-BE49-F238E27FC236}">
                <a16:creationId xmlns:a16="http://schemas.microsoft.com/office/drawing/2014/main" id="{B2F6341D-3639-4D2A-B5EB-9374DE639C95}"/>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 name="组合 3"/>
          <p:cNvGrpSpPr/>
          <p:nvPr>
            <p:custDataLst>
              <p:tags r:id="rId1"/>
            </p:custDataLst>
          </p:nvPr>
        </p:nvGrpSpPr>
        <p:grpSpPr>
          <a:xfrm>
            <a:off x="-1118235" y="791210"/>
            <a:ext cx="9344025" cy="1320616"/>
            <a:chOff x="1255892" y="1892789"/>
            <a:chExt cx="5743200" cy="1320800"/>
          </a:xfrm>
        </p:grpSpPr>
        <p:sp>
          <p:nvSpPr>
            <p:cNvPr id="7" name="矩形 6"/>
            <p:cNvSpPr/>
            <p:nvPr>
              <p:custDataLst>
                <p:tags r:id="rId2"/>
              </p:custDataLst>
            </p:nvPr>
          </p:nvSpPr>
          <p:spPr>
            <a:xfrm>
              <a:off x="2427806" y="2073764"/>
              <a:ext cx="4571286" cy="400110"/>
            </a:xfrm>
            <a:prstGeom prst="rect">
              <a:avLst/>
            </a:prstGeom>
          </p:spPr>
          <p:txBody>
            <a:bodyPr wrap="square">
              <a:normAutofit fontScale="97500"/>
            </a:bodyPr>
            <a:lstStyle/>
            <a:p>
              <a:r>
                <a:rPr lang="zh-CN" altLang="en-US" sz="2000" b="1" dirty="0">
                  <a:solidFill>
                    <a:srgbClr val="ED7D31"/>
                  </a:solidFill>
                  <a:latin typeface="+mj-lt"/>
                  <a:ea typeface="+mj-ea"/>
                  <a:cs typeface="+mj-cs"/>
                  <a:sym typeface="Arial" panose="020B0604020202020204" pitchFamily="34" charset="0"/>
                </a:rPr>
                <a:t>实例</a:t>
              </a:r>
            </a:p>
          </p:txBody>
        </p:sp>
        <p:sp>
          <p:nvSpPr>
            <p:cNvPr id="8" name="矩形 7"/>
            <p:cNvSpPr/>
            <p:nvPr>
              <p:custDataLst>
                <p:tags r:id="rId3"/>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cxnSp>
          <p:nvCxnSpPr>
            <p:cNvPr id="10" name="直接连接符 9"/>
            <p:cNvCxnSpPr/>
            <p:nvPr>
              <p:custDataLst>
                <p:tags r:id="rId4"/>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5"/>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a:solidFill>
                    <a:schemeClr val="accent2"/>
                  </a:solidFill>
                  <a:sym typeface="Arial" panose="020B0604020202020204" pitchFamily="34" charset="0"/>
                </a:rPr>
                <a:t>04</a:t>
              </a:r>
              <a:endParaRPr lang="en-US" altLang="zh-CN" sz="4800" b="1" dirty="0">
                <a:solidFill>
                  <a:srgbClr val="FF0000"/>
                </a:solidFill>
                <a:sym typeface="Arial" panose="020B0604020202020204" pitchFamily="34" charset="0"/>
              </a:endParaRPr>
            </a:p>
          </p:txBody>
        </p:sp>
      </p:grpSp>
      <p:sp>
        <p:nvSpPr>
          <p:cNvPr id="12" name="文本框 11"/>
          <p:cNvSpPr txBox="1"/>
          <p:nvPr/>
        </p:nvSpPr>
        <p:spPr>
          <a:xfrm>
            <a:off x="835660" y="1401445"/>
            <a:ext cx="8002270" cy="3969385"/>
          </a:xfrm>
          <a:prstGeom prst="rect">
            <a:avLst/>
          </a:prstGeom>
          <a:noFill/>
        </p:spPr>
        <p:txBody>
          <a:bodyPr wrap="square" rtlCol="0">
            <a:spAutoFit/>
          </a:bodyPr>
          <a:lstStyle/>
          <a:p>
            <a:r>
              <a:rPr lang="zh-CN" altLang="en-US"/>
              <a:t>Oren Etzioni在从西雅图飞往洛杉矶参加弟弟婚礼的飞机上，发现临座几位乘客的票价都比他的便宜，打破以往觉得飞机票越早买、越省钱的想法，萌生创业点子。他开发出了预测飞机票未来是涨是跌的服务Farecast。其关键是需要取得特定航线的所有票价资讯，再比对与出发日期的关联性，假设平均票价下跌，则买票的事可以暂缓，如果平均票价上升，系统就会建议立即购票。Oren Etzioni先在某个旅游网站取得 1万2000 笔票价数据作为样本，建立预测模型，接着引进更多数据，直到现在，Farecast 手中有2000 亿笔票价纪录。后来Oren Etzioni的公司被微软并购，并把这套服务结合到Bing 搜寻引擎中，平均为每位用户节省 50美元。随后被 eBay 并购的价格预测服务Decide.com，也是 Oren Etzioni的杰作。在 2012 年，开业一年的 Decide，已调查超过 250亿笔价格资讯、分析400万项产品，随时和数据库中的产品价格比对。从普查中，他们发现零售业秘密，就是新产品上市时，旧产品竟不跌反涨，或异常的价格暴涨，来警告消费者先等一等，再下手。</a:t>
            </a:r>
          </a:p>
          <a:p>
            <a:endParaRPr lang="zh-CN" altLang="en-US"/>
          </a:p>
        </p:txBody>
      </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17" name="组合 16">
            <a:extLst>
              <a:ext uri="{FF2B5EF4-FFF2-40B4-BE49-F238E27FC236}">
                <a16:creationId xmlns:a16="http://schemas.microsoft.com/office/drawing/2014/main" id="{9FFC4C0F-D839-4AF7-908A-2604CDFD7F9E}"/>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19A439F1-5114-4295-9A56-C05B04411F36}"/>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19BE709E-641D-44F2-ABCC-9D1266910847}"/>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4E6DBF14-6954-4BE5-8271-89E428878422}"/>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881CBBEE-E1B4-46C3-96B6-30B1A0B37495}"/>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5" name="文本框 14"/>
          <p:cNvSpPr txBox="1"/>
          <p:nvPr/>
        </p:nvSpPr>
        <p:spPr>
          <a:xfrm>
            <a:off x="623570" y="790575"/>
            <a:ext cx="2877185" cy="368300"/>
          </a:xfrm>
          <a:prstGeom prst="rect">
            <a:avLst/>
          </a:prstGeom>
          <a:noFill/>
        </p:spPr>
        <p:txBody>
          <a:bodyPr wrap="square" rtlCol="0">
            <a:spAutoFit/>
          </a:bodyPr>
          <a:lstStyle/>
          <a:p>
            <a:r>
              <a:rPr lang="zh-CN" altLang="en-US" b="1" dirty="0">
                <a:solidFill>
                  <a:srgbClr val="3D89BC"/>
                </a:solidFill>
              </a:rPr>
              <a:t>大数据在医疗行业的应用</a:t>
            </a:r>
          </a:p>
        </p:txBody>
      </p:sp>
      <p:pic>
        <p:nvPicPr>
          <p:cNvPr id="2050" name="Picture 2" descr="E:\PPT 胡占利 工作\《大数据》随书美化PPT\made-in-chin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390" y="1092835"/>
            <a:ext cx="5644515" cy="46716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0" y="1118870"/>
            <a:ext cx="3500755" cy="5077460"/>
          </a:xfrm>
          <a:prstGeom prst="rect">
            <a:avLst/>
          </a:prstGeom>
          <a:noFill/>
          <a:ln>
            <a:solidFill>
              <a:schemeClr val="tx1"/>
            </a:solidFill>
          </a:ln>
        </p:spPr>
        <p:txBody>
          <a:bodyPr wrap="square" rtlCol="0">
            <a:spAutoFit/>
          </a:bodyPr>
          <a:lstStyle/>
          <a:p>
            <a:r>
              <a:rPr lang="zh-CN" altLang="en-US"/>
              <a:t>医保行业可以通过大数据和高级分析来获得巨大收益。医保的成本推动了对大数据驱动的医保应用系统的需求，技术决策者不会忽略大数据带来的效率提升，经济吸引力和快速的创新步伐，都能够用在医保行业中并使行业受益。许多人发现，对医保数据进行数字化和共享的新标准和激励措施，以及商用硬件产品在存储和并行处理方面的改进和价格的下降，正在导致医保行业的的大数据革命，其以更低的成本提供更好的服务为目标。其中有三个案例。 Valence Health: 提升医保结果和财务状况、Liaison 科技：医保行业数据记录的流处理和 Novartis Genomics。</a:t>
            </a:r>
          </a:p>
        </p:txBody>
      </p:sp>
      <p:grpSp>
        <p:nvGrpSpPr>
          <p:cNvPr id="16" name="组合 15">
            <a:extLst>
              <a:ext uri="{FF2B5EF4-FFF2-40B4-BE49-F238E27FC236}">
                <a16:creationId xmlns:a16="http://schemas.microsoft.com/office/drawing/2014/main" id="{BA516E69-6032-4BF3-BB7B-5C078AEC1181}"/>
              </a:ext>
            </a:extLst>
          </p:cNvPr>
          <p:cNvGrpSpPr/>
          <p:nvPr/>
        </p:nvGrpSpPr>
        <p:grpSpPr>
          <a:xfrm>
            <a:off x="-1" y="-2439"/>
            <a:ext cx="9145786" cy="718410"/>
            <a:chOff x="-1" y="190175"/>
            <a:chExt cx="9145786" cy="525795"/>
          </a:xfrm>
        </p:grpSpPr>
        <p:sp>
          <p:nvSpPr>
            <p:cNvPr id="17" name="任意多边形 4">
              <a:extLst>
                <a:ext uri="{FF2B5EF4-FFF2-40B4-BE49-F238E27FC236}">
                  <a16:creationId xmlns:a16="http://schemas.microsoft.com/office/drawing/2014/main" id="{574734A6-1BF9-48B0-B3C3-18729641BAC1}"/>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5">
              <a:extLst>
                <a:ext uri="{FF2B5EF4-FFF2-40B4-BE49-F238E27FC236}">
                  <a16:creationId xmlns:a16="http://schemas.microsoft.com/office/drawing/2014/main" id="{E7F776D0-8413-4B06-8DDC-66B53A7F6BF5}"/>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6">
              <a:extLst>
                <a:ext uri="{FF2B5EF4-FFF2-40B4-BE49-F238E27FC236}">
                  <a16:creationId xmlns:a16="http://schemas.microsoft.com/office/drawing/2014/main" id="{34697A9D-1F93-4A12-BDA9-4534D284256A}"/>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6" name="文本框 6">
            <a:extLst>
              <a:ext uri="{FF2B5EF4-FFF2-40B4-BE49-F238E27FC236}">
                <a16:creationId xmlns:a16="http://schemas.microsoft.com/office/drawing/2014/main" id="{16ED9283-28D1-4474-8B91-09E7FC73BEE6}"/>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4" name="矩形 83"/>
          <p:cNvSpPr/>
          <p:nvPr/>
        </p:nvSpPr>
        <p:spPr>
          <a:xfrm>
            <a:off x="4111625" y="1072515"/>
            <a:ext cx="1511935" cy="5753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4" name="组合 3"/>
          <p:cNvGrpSpPr/>
          <p:nvPr/>
        </p:nvGrpSpPr>
        <p:grpSpPr>
          <a:xfrm>
            <a:off x="-100" y="1034458"/>
            <a:ext cx="2166620" cy="854716"/>
            <a:chOff x="1023560" y="2302514"/>
            <a:chExt cx="3005042" cy="1110420"/>
          </a:xfrm>
        </p:grpSpPr>
        <p:sp>
          <p:nvSpPr>
            <p:cNvPr id="7" name="矩形 6"/>
            <p:cNvSpPr/>
            <p:nvPr/>
          </p:nvSpPr>
          <p:spPr>
            <a:xfrm>
              <a:off x="1307154" y="2302514"/>
              <a:ext cx="2539138" cy="111041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矩形 7"/>
            <p:cNvSpPr/>
            <p:nvPr/>
          </p:nvSpPr>
          <p:spPr>
            <a:xfrm>
              <a:off x="1424291" y="2361087"/>
              <a:ext cx="2324240" cy="9924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文本框 38"/>
            <p:cNvSpPr txBox="1"/>
            <p:nvPr/>
          </p:nvSpPr>
          <p:spPr>
            <a:xfrm>
              <a:off x="1023560" y="2334695"/>
              <a:ext cx="3005042" cy="1078239"/>
            </a:xfrm>
            <a:prstGeom prst="rect">
              <a:avLst/>
            </a:prstGeom>
            <a:noFill/>
          </p:spPr>
          <p:txBody>
            <a:bodyPr wrap="square" rtlCol="0">
              <a:spAutoFit/>
            </a:bodyPr>
            <a:lstStyle/>
            <a:p>
              <a:pPr algn="ctr"/>
              <a:r>
                <a:rPr lang="zh-CN" altLang="en-US" sz="2400" b="1" dirty="0">
                  <a:solidFill>
                    <a:prstClr val="white"/>
                  </a:solidFill>
                </a:rPr>
                <a:t>Valence Health</a:t>
              </a:r>
            </a:p>
          </p:txBody>
        </p:sp>
      </p:grpSp>
      <p:sp>
        <p:nvSpPr>
          <p:cNvPr id="10" name="文本框 9"/>
          <p:cNvSpPr txBox="1"/>
          <p:nvPr/>
        </p:nvSpPr>
        <p:spPr>
          <a:xfrm>
            <a:off x="948055" y="2123440"/>
            <a:ext cx="6802120" cy="3138170"/>
          </a:xfrm>
          <a:prstGeom prst="rect">
            <a:avLst/>
          </a:prstGeom>
          <a:noFill/>
          <a:ln>
            <a:solidFill>
              <a:schemeClr val="tx1"/>
            </a:solidFill>
          </a:ln>
        </p:spPr>
        <p:txBody>
          <a:bodyPr wrap="square" rtlCol="0">
            <a:spAutoFit/>
          </a:bodyPr>
          <a:lstStyle/>
          <a:p>
            <a:r>
              <a:rPr lang="zh-CN" altLang="en-US"/>
              <a:t>Valence Health 使用MapR公司的数据融合平台(Converged Data Platform）来建立一个数据湖并作为公司主要的数据仓库。 Valence每天从3000个数据输入源接收45种不同类型的数据。这些关键数据包括实验室测试结果、患者健康记录、处方、疫苗记录、药店优惠、账单和付款, 以及医生和医院的账单,用来提升决策来改善医保结果和财务状况。该公司快速增长的客户和日益增加的相关数据量正在压垮现有的技术基础设施。</a:t>
            </a:r>
          </a:p>
          <a:p>
            <a:r>
              <a:rPr lang="zh-CN" altLang="en-US"/>
              <a:t>在采用MapR的解决方案之前，如果收到一个数据源发来的2千万个实验室测试结果，他们需要22个小时来处理这些数据。MapR把这个处理时间从22小时降到20分钟，并且使用更少的硬件。 提升了医保结果和财务状况。</a:t>
            </a:r>
          </a:p>
        </p:txBody>
      </p:sp>
      <p:grpSp>
        <p:nvGrpSpPr>
          <p:cNvPr id="17" name="组合 16">
            <a:extLst>
              <a:ext uri="{FF2B5EF4-FFF2-40B4-BE49-F238E27FC236}">
                <a16:creationId xmlns:a16="http://schemas.microsoft.com/office/drawing/2014/main" id="{8C0C2DFA-5755-4C60-BB72-84886637B77D}"/>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FE756E38-B15F-417C-8E5D-7183EBCB92BE}"/>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0B20A974-62B7-4CDB-888E-D5BF64B8AA04}"/>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CE1883DA-E8E0-4022-BD58-B6C195CD81EF}"/>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198475C0-4137-40DD-BB09-9CB5B43BACE9}"/>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椭圆 1"/>
          <p:cNvSpPr/>
          <p:nvPr/>
        </p:nvSpPr>
        <p:spPr>
          <a:xfrm>
            <a:off x="3464169" y="1248508"/>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739055" y="3104743"/>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216435" y="3102015"/>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a:stCxn id="2" idx="5"/>
            <a:endCxn id="34" idx="0"/>
          </p:cNvCxnSpPr>
          <p:nvPr/>
        </p:nvCxnSpPr>
        <p:spPr>
          <a:xfrm>
            <a:off x="4800007" y="2591851"/>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2" idx="3"/>
            <a:endCxn id="35" idx="0"/>
          </p:cNvCxnSpPr>
          <p:nvPr/>
        </p:nvCxnSpPr>
        <p:spPr>
          <a:xfrm flipH="1">
            <a:off x="2998951" y="2591851"/>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5" idx="6"/>
            <a:endCxn id="34" idx="2"/>
          </p:cNvCxnSpPr>
          <p:nvPr/>
        </p:nvCxnSpPr>
        <p:spPr>
          <a:xfrm>
            <a:off x="3781465" y="3888927"/>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右箭头 11"/>
          <p:cNvSpPr/>
          <p:nvPr/>
        </p:nvSpPr>
        <p:spPr>
          <a:xfrm rot="2046380">
            <a:off x="2814311" y="2418043"/>
            <a:ext cx="386863" cy="342900"/>
          </a:xfrm>
          <a:prstGeom prst="rightArrow">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52"/>
          <p:cNvSpPr/>
          <p:nvPr/>
        </p:nvSpPr>
        <p:spPr>
          <a:xfrm rot="7975343">
            <a:off x="5328140" y="2426065"/>
            <a:ext cx="386863" cy="342900"/>
          </a:xfrm>
          <a:prstGeom prst="rightArrow">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右箭头 54"/>
          <p:cNvSpPr/>
          <p:nvPr/>
        </p:nvSpPr>
        <p:spPr>
          <a:xfrm rot="16200000">
            <a:off x="4053253" y="4253965"/>
            <a:ext cx="386863" cy="342900"/>
          </a:xfrm>
          <a:prstGeom prst="rightArrow">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860593" y="3200403"/>
            <a:ext cx="790535" cy="276860"/>
          </a:xfrm>
          <a:prstGeom prst="rect">
            <a:avLst/>
          </a:prstGeom>
          <a:noFill/>
        </p:spPr>
        <p:txBody>
          <a:bodyPr wrap="square" lIns="0" tIns="0" rIns="0" bIns="0" rtlCol="0">
            <a:spAutoFit/>
          </a:bodyPr>
          <a:lstStyle/>
          <a:p>
            <a:r>
              <a:rPr lang="zh-CN" altLang="en-US" dirty="0">
                <a:solidFill>
                  <a:schemeClr val="tx1">
                    <a:lumMod val="65000"/>
                    <a:lumOff val="35000"/>
                  </a:schemeClr>
                </a:solidFill>
              </a:rPr>
              <a:t>大数据</a:t>
            </a:r>
          </a:p>
        </p:txBody>
      </p:sp>
      <p:sp>
        <p:nvSpPr>
          <p:cNvPr id="15" name="TextBox 14"/>
          <p:cNvSpPr txBox="1"/>
          <p:nvPr/>
        </p:nvSpPr>
        <p:spPr>
          <a:xfrm>
            <a:off x="5778848" y="1867107"/>
            <a:ext cx="2565067" cy="738505"/>
          </a:xfrm>
          <a:prstGeom prst="rect">
            <a:avLst/>
          </a:prstGeom>
          <a:noFill/>
        </p:spPr>
        <p:txBody>
          <a:bodyPr wrap="square" lIns="0" tIns="0" rIns="0" bIns="0" rtlCol="0">
            <a:spAutoFit/>
          </a:bodyPr>
          <a:lstStyle/>
          <a:p>
            <a:r>
              <a:rPr lang="zh-CN" altLang="en-US" sz="1600" dirty="0">
                <a:solidFill>
                  <a:schemeClr val="tx1">
                    <a:lumMod val="65000"/>
                    <a:lumOff val="35000"/>
                  </a:schemeClr>
                </a:solidFill>
              </a:rPr>
              <a:t>数据源整合进行存储、清洗、挖掘、分析后得出结果直到优化企业管理提高效率</a:t>
            </a:r>
          </a:p>
        </p:txBody>
      </p:sp>
      <p:sp>
        <p:nvSpPr>
          <p:cNvPr id="16" name="TextBox 15"/>
          <p:cNvSpPr txBox="1"/>
          <p:nvPr/>
        </p:nvSpPr>
        <p:spPr>
          <a:xfrm>
            <a:off x="508959" y="2077872"/>
            <a:ext cx="2251605" cy="492125"/>
          </a:xfrm>
          <a:prstGeom prst="rect">
            <a:avLst/>
          </a:prstGeom>
          <a:noFill/>
        </p:spPr>
        <p:txBody>
          <a:bodyPr wrap="square" lIns="0" tIns="0" rIns="0" bIns="0" rtlCol="0">
            <a:spAutoFit/>
          </a:bodyPr>
          <a:lstStyle/>
          <a:p>
            <a:pPr algn="r"/>
            <a:r>
              <a:rPr lang="zh-CN" altLang="en-US" sz="1600" dirty="0">
                <a:solidFill>
                  <a:schemeClr val="tx1">
                    <a:lumMod val="65000"/>
                    <a:lumOff val="35000"/>
                  </a:schemeClr>
                </a:solidFill>
              </a:rPr>
              <a:t>云计算、硬件性价比的提高以及软件技术的进步</a:t>
            </a:r>
          </a:p>
        </p:txBody>
      </p:sp>
      <p:sp>
        <p:nvSpPr>
          <p:cNvPr id="60" name="TextBox 59"/>
          <p:cNvSpPr txBox="1"/>
          <p:nvPr/>
        </p:nvSpPr>
        <p:spPr>
          <a:xfrm>
            <a:off x="2829465" y="4787861"/>
            <a:ext cx="2692104" cy="492125"/>
          </a:xfrm>
          <a:prstGeom prst="rect">
            <a:avLst/>
          </a:prstGeom>
          <a:noFill/>
        </p:spPr>
        <p:txBody>
          <a:bodyPr wrap="square" lIns="0" tIns="0" rIns="0" bIns="0" rtlCol="0">
            <a:spAutoFit/>
          </a:bodyPr>
          <a:lstStyle/>
          <a:p>
            <a:pPr algn="ctr"/>
            <a:r>
              <a:rPr lang="zh-CN" altLang="en-US" sz="1600" dirty="0">
                <a:solidFill>
                  <a:schemeClr val="tx1">
                    <a:lumMod val="65000"/>
                    <a:lumOff val="35000"/>
                  </a:schemeClr>
                </a:solidFill>
              </a:rPr>
              <a:t>智能设备、传感器的普及，推动物联网、人工智能的发展</a:t>
            </a:r>
          </a:p>
        </p:txBody>
      </p:sp>
      <p:sp>
        <p:nvSpPr>
          <p:cNvPr id="17" name="TextBox 16"/>
          <p:cNvSpPr txBox="1"/>
          <p:nvPr/>
        </p:nvSpPr>
        <p:spPr>
          <a:xfrm>
            <a:off x="3702319" y="1591831"/>
            <a:ext cx="1106645" cy="861695"/>
          </a:xfrm>
          <a:prstGeom prst="rect">
            <a:avLst/>
          </a:prstGeom>
          <a:noFill/>
        </p:spPr>
        <p:txBody>
          <a:bodyPr wrap="square" lIns="0" tIns="0" rIns="0" bIns="0" rtlCol="0">
            <a:spAutoFit/>
          </a:bodyPr>
          <a:lstStyle/>
          <a:p>
            <a:pPr algn="ctr"/>
            <a:r>
              <a:rPr lang="zh-CN" altLang="en-US" sz="1400" dirty="0">
                <a:solidFill>
                  <a:schemeClr val="bg1"/>
                </a:solidFill>
              </a:rPr>
              <a:t>计算</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运行、计算速度越来越快</a:t>
            </a:r>
          </a:p>
        </p:txBody>
      </p:sp>
      <p:sp>
        <p:nvSpPr>
          <p:cNvPr id="61" name="TextBox 60"/>
          <p:cNvSpPr txBox="1"/>
          <p:nvPr/>
        </p:nvSpPr>
        <p:spPr>
          <a:xfrm>
            <a:off x="2313043" y="3336577"/>
            <a:ext cx="1345816" cy="861695"/>
          </a:xfrm>
          <a:prstGeom prst="rect">
            <a:avLst/>
          </a:prstGeom>
          <a:noFill/>
        </p:spPr>
        <p:txBody>
          <a:bodyPr wrap="square" lIns="0" tIns="0" rIns="0" bIns="0" rtlCol="0">
            <a:spAutoFit/>
          </a:bodyPr>
          <a:lstStyle/>
          <a:p>
            <a:pPr algn="ctr"/>
            <a:endParaRPr lang="en-US" altLang="zh-CN" sz="1400" dirty="0">
              <a:solidFill>
                <a:schemeClr val="bg1"/>
              </a:solidFill>
            </a:endParaRPr>
          </a:p>
          <a:p>
            <a:pPr algn="ctr"/>
            <a:r>
              <a:rPr lang="zh-CN" altLang="en-US" sz="1400" dirty="0">
                <a:solidFill>
                  <a:schemeClr val="bg1"/>
                </a:solidFill>
              </a:rPr>
              <a:t>存储</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   存储成本下降</a:t>
            </a:r>
          </a:p>
        </p:txBody>
      </p:sp>
      <p:sp>
        <p:nvSpPr>
          <p:cNvPr id="62" name="TextBox 61"/>
          <p:cNvSpPr txBox="1"/>
          <p:nvPr/>
        </p:nvSpPr>
        <p:spPr>
          <a:xfrm>
            <a:off x="4943384" y="3165997"/>
            <a:ext cx="1345816" cy="1292225"/>
          </a:xfrm>
          <a:prstGeom prst="rect">
            <a:avLst/>
          </a:prstGeom>
          <a:noFill/>
        </p:spPr>
        <p:txBody>
          <a:bodyPr wrap="square" lIns="0" tIns="0" rIns="0" bIns="0" rtlCol="0">
            <a:spAutoFit/>
          </a:bodyPr>
          <a:lstStyle/>
          <a:p>
            <a:pPr algn="ctr"/>
            <a:endParaRPr lang="en-US" altLang="zh-CN" sz="1400" dirty="0">
              <a:solidFill>
                <a:schemeClr val="bg1"/>
              </a:solidFill>
            </a:endParaRPr>
          </a:p>
          <a:p>
            <a:r>
              <a:rPr lang="zh-CN" altLang="en-US" sz="1400" dirty="0">
                <a:solidFill>
                  <a:schemeClr val="bg1"/>
                </a:solidFill>
              </a:rPr>
              <a:t>        智能</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实现信息对等解放脑力，机器拥有人的智慧</a:t>
            </a:r>
          </a:p>
        </p:txBody>
      </p:sp>
      <p:sp>
        <p:nvSpPr>
          <p:cNvPr id="37" name="文本框 6"/>
          <p:cNvSpPr txBox="1"/>
          <p:nvPr/>
        </p:nvSpPr>
        <p:spPr>
          <a:xfrm>
            <a:off x="452232" y="173917"/>
            <a:ext cx="2514600" cy="414020"/>
          </a:xfrm>
          <a:prstGeom prst="rect">
            <a:avLst/>
          </a:prstGeom>
          <a:noFill/>
        </p:spPr>
        <p:txBody>
          <a:bodyPr wrap="none" rtlCol="0">
            <a:spAutoFit/>
          </a:bodyPr>
          <a:lstStyle/>
          <a:p>
            <a:r>
              <a:rPr lang="en-US" altLang="zh-CN" sz="2100" b="1" spc="225" dirty="0">
                <a:solidFill>
                  <a:prstClr val="white"/>
                </a:solidFill>
              </a:rPr>
              <a:t>1.1 </a:t>
            </a:r>
            <a:r>
              <a:rPr lang="zh-CN" altLang="en-US" sz="2100" b="1" spc="225" dirty="0">
                <a:solidFill>
                  <a:prstClr val="white"/>
                </a:solidFill>
              </a:rPr>
              <a:t>大数据的概念</a:t>
            </a:r>
          </a:p>
        </p:txBody>
      </p:sp>
      <p:sp>
        <p:nvSpPr>
          <p:cNvPr id="38" name="矩形 37"/>
          <p:cNvSpPr/>
          <p:nvPr/>
        </p:nvSpPr>
        <p:spPr>
          <a:xfrm>
            <a:off x="452232" y="889323"/>
            <a:ext cx="1808480" cy="337185"/>
          </a:xfrm>
          <a:prstGeom prst="rect">
            <a:avLst/>
          </a:prstGeom>
        </p:spPr>
        <p:txBody>
          <a:bodyPr wrap="none">
            <a:spAutoFit/>
          </a:bodyPr>
          <a:lstStyle/>
          <a:p>
            <a:r>
              <a:rPr lang="zh-CN" altLang="zh-CN" sz="1600" b="1" dirty="0">
                <a:solidFill>
                  <a:srgbClr val="3D89BC"/>
                </a:solidFill>
              </a:rPr>
              <a:t>大数据的技术支撑</a:t>
            </a:r>
          </a:p>
        </p:txBody>
      </p:sp>
      <p:sp>
        <p:nvSpPr>
          <p:cNvPr id="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4" name="矩形 83"/>
          <p:cNvSpPr/>
          <p:nvPr/>
        </p:nvSpPr>
        <p:spPr>
          <a:xfrm>
            <a:off x="4111625" y="1072515"/>
            <a:ext cx="1511935" cy="5753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4" name="组合 3"/>
          <p:cNvGrpSpPr/>
          <p:nvPr/>
        </p:nvGrpSpPr>
        <p:grpSpPr>
          <a:xfrm>
            <a:off x="-100" y="1034458"/>
            <a:ext cx="2166620" cy="854715"/>
            <a:chOff x="1023560" y="2302514"/>
            <a:chExt cx="3005042" cy="1110419"/>
          </a:xfrm>
        </p:grpSpPr>
        <p:sp>
          <p:nvSpPr>
            <p:cNvPr id="7" name="矩形 6"/>
            <p:cNvSpPr/>
            <p:nvPr/>
          </p:nvSpPr>
          <p:spPr>
            <a:xfrm>
              <a:off x="1307154" y="2302514"/>
              <a:ext cx="2539138" cy="111041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矩形 7"/>
            <p:cNvSpPr/>
            <p:nvPr/>
          </p:nvSpPr>
          <p:spPr>
            <a:xfrm>
              <a:off x="1424291" y="2361087"/>
              <a:ext cx="2324240" cy="9924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文本框 38"/>
            <p:cNvSpPr txBox="1"/>
            <p:nvPr/>
          </p:nvSpPr>
          <p:spPr>
            <a:xfrm>
              <a:off x="1023560" y="2334695"/>
              <a:ext cx="3005042" cy="1078238"/>
            </a:xfrm>
            <a:prstGeom prst="rect">
              <a:avLst/>
            </a:prstGeom>
            <a:noFill/>
          </p:spPr>
          <p:txBody>
            <a:bodyPr wrap="square" rtlCol="0">
              <a:spAutoFit/>
            </a:bodyPr>
            <a:lstStyle/>
            <a:p>
              <a:pPr algn="ctr"/>
              <a:r>
                <a:rPr lang="zh-CN" altLang="en-US" sz="2400" b="1" dirty="0">
                  <a:solidFill>
                    <a:prstClr val="white"/>
                  </a:solidFill>
                </a:rPr>
                <a:t>Liaison </a:t>
              </a:r>
            </a:p>
            <a:p>
              <a:pPr algn="ctr"/>
              <a:r>
                <a:rPr lang="zh-CN" altLang="en-US" sz="2400" b="1" dirty="0">
                  <a:solidFill>
                    <a:prstClr val="white"/>
                  </a:solidFill>
                </a:rPr>
                <a:t>科技</a:t>
              </a:r>
            </a:p>
          </p:txBody>
        </p:sp>
      </p:grpSp>
      <p:sp>
        <p:nvSpPr>
          <p:cNvPr id="10" name="文本框 9"/>
          <p:cNvSpPr txBox="1"/>
          <p:nvPr/>
        </p:nvSpPr>
        <p:spPr>
          <a:xfrm>
            <a:off x="948055" y="2123440"/>
            <a:ext cx="6802120" cy="3692525"/>
          </a:xfrm>
          <a:prstGeom prst="rect">
            <a:avLst/>
          </a:prstGeom>
          <a:noFill/>
          <a:ln>
            <a:solidFill>
              <a:schemeClr val="tx1"/>
            </a:solidFill>
          </a:ln>
        </p:spPr>
        <p:txBody>
          <a:bodyPr wrap="square" rtlCol="0">
            <a:spAutoFit/>
          </a:bodyPr>
          <a:lstStyle/>
          <a:p>
            <a:r>
              <a:rPr lang="zh-CN" altLang="en-US"/>
              <a:t>Liaison 科技提供了一个云端解决方案来协助企业集成，管理和安全保障他的数据。他的一个垂直解决方案是针对医保行业和生命科学行业，这两个行业有2个挑战–-满足HIPAA合规要求和数据格式及其展现形式的多样性。利用MapR 流，流处理将系统数据记录变成了一个无限的，不可更改的数据转换日志。多样性的挑战在于，一个患者信息的记录可以有多种使用方式即文档或图，或者是查询结果，当然这取决于不同的用户，可能是制药公司，医院，诊所或医生。利用流处理实时地将数据变化输出到 MapR-DB,HBase,MapR-DB JSON文档，图和搜索数据库，用户通过文档、图和搜索数据库可以得到最新的和最适合的数据。此外，通过在 MapR 融合数据平台上开发这一服务，Liaison 可以保障所有数据模块的安全，避免了其他方案的数据和安全孤岛的问题。 解决了医保行业数据记录的流处理问题。</a:t>
            </a:r>
          </a:p>
        </p:txBody>
      </p:sp>
      <p:grpSp>
        <p:nvGrpSpPr>
          <p:cNvPr id="17" name="组合 16">
            <a:extLst>
              <a:ext uri="{FF2B5EF4-FFF2-40B4-BE49-F238E27FC236}">
                <a16:creationId xmlns:a16="http://schemas.microsoft.com/office/drawing/2014/main" id="{403D0C62-4FF0-4EF4-832A-FA28FE2EAB74}"/>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8E8216F3-DC60-46B7-8614-6B7B4826C8DA}"/>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BC415C85-E200-4C35-9DF4-D31E281FA5C2}"/>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FA116661-2A6B-4AEF-97F0-F8B37B7BAA30}"/>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5A0C6CD1-7C95-4D44-988F-168A994CA064}"/>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4" name="矩形 83"/>
          <p:cNvSpPr/>
          <p:nvPr/>
        </p:nvSpPr>
        <p:spPr>
          <a:xfrm>
            <a:off x="4111625" y="1072515"/>
            <a:ext cx="1511935" cy="5753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7.1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4" name="组合 3"/>
          <p:cNvGrpSpPr/>
          <p:nvPr/>
        </p:nvGrpSpPr>
        <p:grpSpPr>
          <a:xfrm>
            <a:off x="-100" y="1034458"/>
            <a:ext cx="2166620" cy="854715"/>
            <a:chOff x="1023560" y="2302514"/>
            <a:chExt cx="3005042" cy="1110419"/>
          </a:xfrm>
        </p:grpSpPr>
        <p:sp>
          <p:nvSpPr>
            <p:cNvPr id="7" name="矩形 6"/>
            <p:cNvSpPr/>
            <p:nvPr/>
          </p:nvSpPr>
          <p:spPr>
            <a:xfrm>
              <a:off x="1307154" y="2302514"/>
              <a:ext cx="2539138" cy="111041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矩形 7"/>
            <p:cNvSpPr/>
            <p:nvPr/>
          </p:nvSpPr>
          <p:spPr>
            <a:xfrm>
              <a:off x="1424291" y="2361087"/>
              <a:ext cx="2324240" cy="9924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文本框 38"/>
            <p:cNvSpPr txBox="1"/>
            <p:nvPr/>
          </p:nvSpPr>
          <p:spPr>
            <a:xfrm>
              <a:off x="1023560" y="2334695"/>
              <a:ext cx="3005042" cy="1078238"/>
            </a:xfrm>
            <a:prstGeom prst="rect">
              <a:avLst/>
            </a:prstGeom>
            <a:noFill/>
          </p:spPr>
          <p:txBody>
            <a:bodyPr wrap="square" rtlCol="0">
              <a:spAutoFit/>
            </a:bodyPr>
            <a:lstStyle/>
            <a:p>
              <a:pPr algn="ctr"/>
              <a:r>
                <a:rPr lang="zh-CN" altLang="en-US" sz="2400" b="1" dirty="0">
                  <a:solidFill>
                    <a:prstClr val="white"/>
                  </a:solidFill>
                </a:rPr>
                <a:t> Novartis Genomics</a:t>
              </a:r>
            </a:p>
          </p:txBody>
        </p:sp>
      </p:grpSp>
      <p:sp>
        <p:nvSpPr>
          <p:cNvPr id="10" name="文本框 9"/>
          <p:cNvSpPr txBox="1"/>
          <p:nvPr/>
        </p:nvSpPr>
        <p:spPr>
          <a:xfrm>
            <a:off x="948055" y="2123440"/>
            <a:ext cx="6802120" cy="2584450"/>
          </a:xfrm>
          <a:prstGeom prst="rect">
            <a:avLst/>
          </a:prstGeom>
          <a:noFill/>
          <a:ln>
            <a:solidFill>
              <a:schemeClr val="tx1"/>
            </a:solidFill>
          </a:ln>
        </p:spPr>
        <p:txBody>
          <a:bodyPr wrap="square" rtlCol="0">
            <a:spAutoFit/>
          </a:bodyPr>
          <a:lstStyle/>
          <a:p>
            <a:r>
              <a:rPr lang="zh-CN" altLang="en-US"/>
              <a:t>下一代基因测序（NGS）是一个经典的大数据应用，它面临双重的挑战，即巨量原始异构的数据，以及NGS最佳实践的快速变化。另外，许多前沿研究需要与外部组织的不同数据进行大量的交互。这就需要强大的工作流程工具来处理大量的原始的NGS数据，而且足够灵活以跟上快速变化的研究技术。它还需要一个方法来将这些大量外部组织的数据有意义地整合到Novartis的数据, 如1000 Geomes, NIH 的 GTEx (Genotype-Tissue Expression,基因型组织表达)和 TCGA (The Cancer Genome Atlas,癌症基因组图谱)-特别是临床数据, 表型性数据, 实验数据和其他相关数据。</a:t>
            </a:r>
          </a:p>
        </p:txBody>
      </p:sp>
      <p:grpSp>
        <p:nvGrpSpPr>
          <p:cNvPr id="17" name="组合 16">
            <a:extLst>
              <a:ext uri="{FF2B5EF4-FFF2-40B4-BE49-F238E27FC236}">
                <a16:creationId xmlns:a16="http://schemas.microsoft.com/office/drawing/2014/main" id="{55819FBF-943C-49E1-BD61-833E2E695D36}"/>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0330407B-A8F7-4574-938C-8B74D99E6184}"/>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323A4B73-7899-4A72-A04E-7D0AD7EF0E7B}"/>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CF7A9D89-D68E-4818-B788-940387259A0B}"/>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B44EB808-EE4A-4147-9A2E-FADA77BB5243}"/>
              </a:ext>
            </a:extLst>
          </p:cNvPr>
          <p:cNvSpPr txBox="1"/>
          <p:nvPr/>
        </p:nvSpPr>
        <p:spPr>
          <a:xfrm>
            <a:off x="452232" y="151057"/>
            <a:ext cx="2271776" cy="738664"/>
          </a:xfrm>
          <a:prstGeom prst="rect">
            <a:avLst/>
          </a:prstGeom>
          <a:noFill/>
        </p:spPr>
        <p:txBody>
          <a:bodyPr wrap="none" rtlCol="0">
            <a:spAutoFit/>
          </a:bodyPr>
          <a:lstStyle/>
          <a:p>
            <a:pPr algn="l"/>
            <a:r>
              <a:rPr lang="zh-CN" altLang="en-US" sz="2100" spc="225" dirty="0">
                <a:solidFill>
                  <a:schemeClr val="bg1"/>
                </a:solidFill>
                <a:latin typeface="微软雅黑" panose="020B0503020204020204" pitchFamily="34" charset="-122"/>
                <a:ea typeface="微软雅黑" panose="020B0503020204020204" pitchFamily="34" charset="-122"/>
                <a:sym typeface="+mn-ea"/>
              </a:rPr>
              <a:t>国外大数据应用</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9" name="同侧圆角矩形 38"/>
          <p:cNvSpPr/>
          <p:nvPr/>
        </p:nvSpPr>
        <p:spPr>
          <a:xfrm rot="5400000">
            <a:off x="1451610" y="795655"/>
            <a:ext cx="551815" cy="171577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燕尾形 40"/>
          <p:cNvSpPr/>
          <p:nvPr/>
        </p:nvSpPr>
        <p:spPr>
          <a:xfrm rot="5400000">
            <a:off x="-22860" y="1405890"/>
            <a:ext cx="892810" cy="8178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33045" y="1692275"/>
            <a:ext cx="818515" cy="521970"/>
          </a:xfrm>
          <a:prstGeom prst="rect">
            <a:avLst/>
          </a:prstGeom>
          <a:noFill/>
        </p:spPr>
        <p:txBody>
          <a:bodyPr wrap="square" rtlCol="0">
            <a:spAutoFit/>
          </a:bodyPr>
          <a:lstStyle/>
          <a:p>
            <a:r>
              <a:rPr lang="en-US" altLang="zh-CN" sz="2800"/>
              <a:t>1</a:t>
            </a:r>
          </a:p>
        </p:txBody>
      </p:sp>
      <p:sp>
        <p:nvSpPr>
          <p:cNvPr id="43" name="文本框 42"/>
          <p:cNvSpPr txBox="1"/>
          <p:nvPr/>
        </p:nvSpPr>
        <p:spPr>
          <a:xfrm>
            <a:off x="913130" y="1402080"/>
            <a:ext cx="1672590" cy="398780"/>
          </a:xfrm>
          <a:prstGeom prst="rect">
            <a:avLst/>
          </a:prstGeom>
          <a:noFill/>
        </p:spPr>
        <p:txBody>
          <a:bodyPr wrap="square" rtlCol="0">
            <a:spAutoFit/>
          </a:bodyPr>
          <a:lstStyle/>
          <a:p>
            <a:r>
              <a:rPr lang="zh-CN" altLang="en-US" sz="2000"/>
              <a:t>智慧城市</a:t>
            </a:r>
          </a:p>
        </p:txBody>
      </p:sp>
      <p:grpSp>
        <p:nvGrpSpPr>
          <p:cNvPr id="13" name="组合 12"/>
          <p:cNvGrpSpPr/>
          <p:nvPr/>
        </p:nvGrpSpPr>
        <p:grpSpPr>
          <a:xfrm>
            <a:off x="15240" y="2070465"/>
            <a:ext cx="2571750" cy="892810"/>
            <a:chOff x="1526" y="3984"/>
            <a:chExt cx="4050" cy="2445"/>
          </a:xfrm>
        </p:grpSpPr>
        <p:sp>
          <p:nvSpPr>
            <p:cNvPr id="16" name="同侧圆角矩形 15"/>
            <p:cNvSpPr/>
            <p:nvPr/>
          </p:nvSpPr>
          <p:spPr>
            <a:xfrm rot="5400000">
              <a:off x="3460" y="3379"/>
              <a:ext cx="1511" cy="272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526" y="3984"/>
              <a:ext cx="4047" cy="2445"/>
              <a:chOff x="1526" y="3984"/>
              <a:chExt cx="4047" cy="2445"/>
            </a:xfrm>
          </p:grpSpPr>
          <p:sp>
            <p:nvSpPr>
              <p:cNvPr id="18" name="燕尾形 17"/>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883" y="4855"/>
                <a:ext cx="1262" cy="1429"/>
              </a:xfrm>
              <a:prstGeom prst="rect">
                <a:avLst/>
              </a:prstGeom>
              <a:noFill/>
            </p:spPr>
            <p:txBody>
              <a:bodyPr wrap="square" rtlCol="0">
                <a:spAutoFit/>
              </a:bodyPr>
              <a:lstStyle/>
              <a:p>
                <a:pPr algn="l"/>
                <a:r>
                  <a:rPr lang="en-US" altLang="zh-CN" sz="2800"/>
                  <a:t>2</a:t>
                </a:r>
              </a:p>
            </p:txBody>
          </p:sp>
          <p:sp>
            <p:nvSpPr>
              <p:cNvPr id="21" name="文本框 20"/>
              <p:cNvSpPr txBox="1"/>
              <p:nvPr/>
            </p:nvSpPr>
            <p:spPr>
              <a:xfrm>
                <a:off x="2951" y="4074"/>
                <a:ext cx="2622" cy="1092"/>
              </a:xfrm>
              <a:prstGeom prst="rect">
                <a:avLst/>
              </a:prstGeom>
              <a:noFill/>
            </p:spPr>
            <p:txBody>
              <a:bodyPr wrap="square" rtlCol="0">
                <a:spAutoFit/>
              </a:bodyPr>
              <a:lstStyle/>
              <a:p>
                <a:pPr algn="l"/>
                <a:r>
                  <a:rPr lang="zh-CN" altLang="en-US" sz="2000"/>
                  <a:t> 保险行业</a:t>
                </a:r>
              </a:p>
            </p:txBody>
          </p:sp>
        </p:grpSp>
      </p:grpSp>
      <p:sp>
        <p:nvSpPr>
          <p:cNvPr id="50" name="同侧圆角矩形 49"/>
          <p:cNvSpPr/>
          <p:nvPr/>
        </p:nvSpPr>
        <p:spPr>
          <a:xfrm rot="5400000">
            <a:off x="1462405" y="2208530"/>
            <a:ext cx="551815" cy="169926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燕尾形 51"/>
          <p:cNvSpPr/>
          <p:nvPr/>
        </p:nvSpPr>
        <p:spPr>
          <a:xfrm rot="5400000">
            <a:off x="-14605" y="2811145"/>
            <a:ext cx="892810" cy="83502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54635" y="3138170"/>
            <a:ext cx="784225" cy="521970"/>
          </a:xfrm>
          <a:prstGeom prst="rect">
            <a:avLst/>
          </a:prstGeom>
          <a:noFill/>
        </p:spPr>
        <p:txBody>
          <a:bodyPr wrap="square" rtlCol="0">
            <a:spAutoFit/>
          </a:bodyPr>
          <a:lstStyle/>
          <a:p>
            <a:r>
              <a:rPr lang="en-US" altLang="zh-CN" sz="2800"/>
              <a:t>3</a:t>
            </a:r>
            <a:endParaRPr lang="en-US" altLang="zh-CN"/>
          </a:p>
        </p:txBody>
      </p:sp>
      <p:sp>
        <p:nvSpPr>
          <p:cNvPr id="54" name="文本框 53"/>
          <p:cNvSpPr txBox="1"/>
          <p:nvPr/>
        </p:nvSpPr>
        <p:spPr>
          <a:xfrm>
            <a:off x="910590" y="2814955"/>
            <a:ext cx="1675130" cy="398780"/>
          </a:xfrm>
          <a:prstGeom prst="rect">
            <a:avLst/>
          </a:prstGeom>
          <a:noFill/>
        </p:spPr>
        <p:txBody>
          <a:bodyPr wrap="square" rtlCol="0">
            <a:spAutoFit/>
          </a:bodyPr>
          <a:lstStyle/>
          <a:p>
            <a:r>
              <a:rPr lang="zh-CN" altLang="en-US" sz="2000"/>
              <a:t> 智慧医疗</a:t>
            </a:r>
          </a:p>
        </p:txBody>
      </p:sp>
      <p:sp>
        <p:nvSpPr>
          <p:cNvPr id="56" name="同侧圆角矩形 55"/>
          <p:cNvSpPr/>
          <p:nvPr/>
        </p:nvSpPr>
        <p:spPr>
          <a:xfrm rot="5400000">
            <a:off x="1442720" y="2931795"/>
            <a:ext cx="551815" cy="173990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270" y="3525520"/>
            <a:ext cx="2437130" cy="892935"/>
            <a:chOff x="1538" y="3983"/>
            <a:chExt cx="3838" cy="2445"/>
          </a:xfrm>
        </p:grpSpPr>
        <p:sp>
          <p:nvSpPr>
            <p:cNvPr id="58" name="燕尾形 57"/>
            <p:cNvSpPr/>
            <p:nvPr/>
          </p:nvSpPr>
          <p:spPr>
            <a:xfrm rot="5400000">
              <a:off x="960" y="4560"/>
              <a:ext cx="2445" cy="129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851" y="4953"/>
              <a:ext cx="1262" cy="1429"/>
            </a:xfrm>
            <a:prstGeom prst="rect">
              <a:avLst/>
            </a:prstGeom>
            <a:noFill/>
          </p:spPr>
          <p:txBody>
            <a:bodyPr wrap="square" rtlCol="0">
              <a:spAutoFit/>
            </a:bodyPr>
            <a:lstStyle/>
            <a:p>
              <a:r>
                <a:rPr lang="en-US" altLang="zh-CN" sz="2800"/>
                <a:t>4</a:t>
              </a:r>
              <a:endParaRPr lang="en-US" altLang="zh-CN"/>
            </a:p>
          </p:txBody>
        </p:sp>
        <p:sp>
          <p:nvSpPr>
            <p:cNvPr id="60" name="文本框 59"/>
            <p:cNvSpPr txBox="1"/>
            <p:nvPr/>
          </p:nvSpPr>
          <p:spPr>
            <a:xfrm>
              <a:off x="2985" y="4192"/>
              <a:ext cx="2391" cy="1092"/>
            </a:xfrm>
            <a:prstGeom prst="rect">
              <a:avLst/>
            </a:prstGeom>
            <a:noFill/>
          </p:spPr>
          <p:txBody>
            <a:bodyPr wrap="square" rtlCol="0">
              <a:spAutoFit/>
            </a:bodyPr>
            <a:lstStyle/>
            <a:p>
              <a:pPr algn="l"/>
              <a:r>
                <a:rPr lang="zh-CN" altLang="en-US" sz="2000"/>
                <a:t>交通大数据</a:t>
              </a:r>
            </a:p>
          </p:txBody>
        </p:sp>
      </p:grpSp>
      <p:sp>
        <p:nvSpPr>
          <p:cNvPr id="62" name="同侧圆角矩形 61"/>
          <p:cNvSpPr/>
          <p:nvPr/>
        </p:nvSpPr>
        <p:spPr>
          <a:xfrm rot="5400000">
            <a:off x="1431925" y="3641725"/>
            <a:ext cx="551815" cy="1757045"/>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燕尾形 64"/>
          <p:cNvSpPr/>
          <p:nvPr/>
        </p:nvSpPr>
        <p:spPr>
          <a:xfrm rot="5400000">
            <a:off x="-22225" y="4282440"/>
            <a:ext cx="892810" cy="81724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231140" y="4585335"/>
            <a:ext cx="823595" cy="521970"/>
          </a:xfrm>
          <a:prstGeom prst="rect">
            <a:avLst/>
          </a:prstGeom>
          <a:noFill/>
        </p:spPr>
        <p:txBody>
          <a:bodyPr wrap="square" rtlCol="0">
            <a:spAutoFit/>
          </a:bodyPr>
          <a:lstStyle/>
          <a:p>
            <a:r>
              <a:rPr lang="en-US" altLang="zh-CN" sz="2800"/>
              <a:t>5</a:t>
            </a:r>
            <a:endParaRPr lang="en-US" altLang="zh-CN"/>
          </a:p>
        </p:txBody>
      </p:sp>
      <p:sp>
        <p:nvSpPr>
          <p:cNvPr id="67" name="文本框 66"/>
          <p:cNvSpPr txBox="1"/>
          <p:nvPr/>
        </p:nvSpPr>
        <p:spPr>
          <a:xfrm>
            <a:off x="899795" y="4273550"/>
            <a:ext cx="1538605" cy="398780"/>
          </a:xfrm>
          <a:prstGeom prst="rect">
            <a:avLst/>
          </a:prstGeom>
          <a:noFill/>
        </p:spPr>
        <p:txBody>
          <a:bodyPr wrap="square" rtlCol="0">
            <a:spAutoFit/>
          </a:bodyPr>
          <a:lstStyle/>
          <a:p>
            <a:pPr algn="l"/>
            <a:r>
              <a:rPr lang="zh-CN" altLang="en-US" sz="2000"/>
              <a:t>环境大数据</a:t>
            </a:r>
          </a:p>
        </p:txBody>
      </p:sp>
      <p:sp>
        <p:nvSpPr>
          <p:cNvPr id="2"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0"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48" name="同侧圆角矩形 147"/>
          <p:cNvSpPr/>
          <p:nvPr/>
        </p:nvSpPr>
        <p:spPr>
          <a:xfrm rot="5400000">
            <a:off x="1453515" y="4351655"/>
            <a:ext cx="551815" cy="1720215"/>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燕尾形 148"/>
          <p:cNvSpPr/>
          <p:nvPr/>
        </p:nvSpPr>
        <p:spPr>
          <a:xfrm rot="5400000">
            <a:off x="-29210" y="4956175"/>
            <a:ext cx="892810" cy="8051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p:cNvSpPr txBox="1"/>
          <p:nvPr/>
        </p:nvSpPr>
        <p:spPr>
          <a:xfrm>
            <a:off x="233045" y="5296535"/>
            <a:ext cx="818515" cy="521970"/>
          </a:xfrm>
          <a:prstGeom prst="rect">
            <a:avLst/>
          </a:prstGeom>
          <a:noFill/>
        </p:spPr>
        <p:txBody>
          <a:bodyPr wrap="square" rtlCol="0">
            <a:spAutoFit/>
          </a:bodyPr>
          <a:lstStyle/>
          <a:p>
            <a:r>
              <a:rPr lang="en-US" altLang="zh-CN" sz="2800"/>
              <a:t>6</a:t>
            </a:r>
          </a:p>
        </p:txBody>
      </p:sp>
      <p:sp>
        <p:nvSpPr>
          <p:cNvPr id="151" name="文本框 150"/>
          <p:cNvSpPr txBox="1"/>
          <p:nvPr/>
        </p:nvSpPr>
        <p:spPr>
          <a:xfrm>
            <a:off x="913130" y="4945380"/>
            <a:ext cx="1671320" cy="398780"/>
          </a:xfrm>
          <a:prstGeom prst="rect">
            <a:avLst/>
          </a:prstGeom>
          <a:noFill/>
        </p:spPr>
        <p:txBody>
          <a:bodyPr wrap="square" rtlCol="0">
            <a:spAutoFit/>
          </a:bodyPr>
          <a:lstStyle/>
          <a:p>
            <a:r>
              <a:rPr lang="zh-CN" altLang="en-US" sz="2000"/>
              <a:t>农业</a:t>
            </a:r>
          </a:p>
        </p:txBody>
      </p:sp>
      <p:grpSp>
        <p:nvGrpSpPr>
          <p:cNvPr id="189" name="组合 188"/>
          <p:cNvGrpSpPr/>
          <p:nvPr/>
        </p:nvGrpSpPr>
        <p:grpSpPr>
          <a:xfrm>
            <a:off x="5949950" y="5561060"/>
            <a:ext cx="3193415" cy="892810"/>
            <a:chOff x="1526" y="3984"/>
            <a:chExt cx="5029" cy="2445"/>
          </a:xfrm>
        </p:grpSpPr>
        <p:sp>
          <p:nvSpPr>
            <p:cNvPr id="190" name="同侧圆角矩形 189"/>
            <p:cNvSpPr/>
            <p:nvPr/>
          </p:nvSpPr>
          <p:spPr>
            <a:xfrm rot="5400000">
              <a:off x="3950" y="2890"/>
              <a:ext cx="1511" cy="3699"/>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1" name="组合 190"/>
            <p:cNvGrpSpPr/>
            <p:nvPr/>
          </p:nvGrpSpPr>
          <p:grpSpPr>
            <a:xfrm>
              <a:off x="1526" y="3984"/>
              <a:ext cx="4803" cy="2445"/>
              <a:chOff x="1526" y="3984"/>
              <a:chExt cx="4803" cy="2445"/>
            </a:xfrm>
          </p:grpSpPr>
          <p:sp>
            <p:nvSpPr>
              <p:cNvPr id="192" name="燕尾形 191"/>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文本框 192"/>
              <p:cNvSpPr txBox="1"/>
              <p:nvPr/>
            </p:nvSpPr>
            <p:spPr>
              <a:xfrm>
                <a:off x="1694" y="4855"/>
                <a:ext cx="1262" cy="1429"/>
              </a:xfrm>
              <a:prstGeom prst="rect">
                <a:avLst/>
              </a:prstGeom>
              <a:noFill/>
            </p:spPr>
            <p:txBody>
              <a:bodyPr wrap="square" rtlCol="0">
                <a:spAutoFit/>
              </a:bodyPr>
              <a:lstStyle/>
              <a:p>
                <a:pPr algn="l"/>
                <a:r>
                  <a:rPr lang="en-US" altLang="zh-CN" sz="2800"/>
                  <a:t>13</a:t>
                </a:r>
              </a:p>
            </p:txBody>
          </p:sp>
          <p:sp>
            <p:nvSpPr>
              <p:cNvPr id="194" name="文本框 193"/>
              <p:cNvSpPr txBox="1"/>
              <p:nvPr/>
            </p:nvSpPr>
            <p:spPr>
              <a:xfrm>
                <a:off x="2951" y="4074"/>
                <a:ext cx="3378" cy="1092"/>
              </a:xfrm>
              <a:prstGeom prst="rect">
                <a:avLst/>
              </a:prstGeom>
              <a:noFill/>
            </p:spPr>
            <p:txBody>
              <a:bodyPr wrap="square" rtlCol="0">
                <a:spAutoFit/>
              </a:bodyPr>
              <a:lstStyle/>
              <a:p>
                <a:pPr algn="l"/>
                <a:r>
                  <a:rPr lang="zh-CN" altLang="en-US" sz="2000"/>
                  <a:t>互联网大数据</a:t>
                </a:r>
              </a:p>
            </p:txBody>
          </p:sp>
        </p:grpSp>
      </p:grpSp>
      <p:grpSp>
        <p:nvGrpSpPr>
          <p:cNvPr id="213" name="组合 212"/>
          <p:cNvGrpSpPr/>
          <p:nvPr/>
        </p:nvGrpSpPr>
        <p:grpSpPr>
          <a:xfrm>
            <a:off x="5950585" y="1015095"/>
            <a:ext cx="3193415" cy="892810"/>
            <a:chOff x="1526" y="3984"/>
            <a:chExt cx="5029" cy="2445"/>
          </a:xfrm>
        </p:grpSpPr>
        <p:sp>
          <p:nvSpPr>
            <p:cNvPr id="214" name="同侧圆角矩形 213"/>
            <p:cNvSpPr/>
            <p:nvPr/>
          </p:nvSpPr>
          <p:spPr>
            <a:xfrm rot="5400000">
              <a:off x="3950" y="2890"/>
              <a:ext cx="1511" cy="3699"/>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5" name="组合 214"/>
            <p:cNvGrpSpPr/>
            <p:nvPr/>
          </p:nvGrpSpPr>
          <p:grpSpPr>
            <a:xfrm>
              <a:off x="1526" y="3984"/>
              <a:ext cx="3949" cy="2445"/>
              <a:chOff x="1526" y="3984"/>
              <a:chExt cx="3949" cy="2445"/>
            </a:xfrm>
          </p:grpSpPr>
          <p:sp>
            <p:nvSpPr>
              <p:cNvPr id="216" name="燕尾形 215"/>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文本框 216"/>
              <p:cNvSpPr txBox="1"/>
              <p:nvPr/>
            </p:nvSpPr>
            <p:spPr>
              <a:xfrm>
                <a:off x="1883" y="4855"/>
                <a:ext cx="1262" cy="1429"/>
              </a:xfrm>
              <a:prstGeom prst="rect">
                <a:avLst/>
              </a:prstGeom>
              <a:noFill/>
            </p:spPr>
            <p:txBody>
              <a:bodyPr wrap="square" rtlCol="0">
                <a:spAutoFit/>
              </a:bodyPr>
              <a:lstStyle/>
              <a:p>
                <a:pPr algn="l"/>
                <a:r>
                  <a:rPr lang="en-US" altLang="zh-CN" sz="2800"/>
                  <a:t>7</a:t>
                </a:r>
              </a:p>
            </p:txBody>
          </p:sp>
          <p:sp>
            <p:nvSpPr>
              <p:cNvPr id="218" name="文本框 217"/>
              <p:cNvSpPr txBox="1"/>
              <p:nvPr/>
            </p:nvSpPr>
            <p:spPr>
              <a:xfrm>
                <a:off x="2951" y="4074"/>
                <a:ext cx="2524" cy="1092"/>
              </a:xfrm>
              <a:prstGeom prst="rect">
                <a:avLst/>
              </a:prstGeom>
              <a:noFill/>
            </p:spPr>
            <p:txBody>
              <a:bodyPr wrap="square" rtlCol="0">
                <a:spAutoFit/>
              </a:bodyPr>
              <a:lstStyle/>
              <a:p>
                <a:pPr algn="l"/>
                <a:r>
                  <a:rPr lang="zh-CN" altLang="en-US" sz="2000"/>
                  <a:t> 零售行业</a:t>
                </a:r>
              </a:p>
            </p:txBody>
          </p:sp>
        </p:grpSp>
      </p:grpSp>
      <p:grpSp>
        <p:nvGrpSpPr>
          <p:cNvPr id="219" name="组合 218"/>
          <p:cNvGrpSpPr/>
          <p:nvPr/>
        </p:nvGrpSpPr>
        <p:grpSpPr>
          <a:xfrm>
            <a:off x="5950585" y="1713230"/>
            <a:ext cx="3196056" cy="892810"/>
            <a:chOff x="1526" y="3984"/>
            <a:chExt cx="4841" cy="2445"/>
          </a:xfrm>
        </p:grpSpPr>
        <p:sp>
          <p:nvSpPr>
            <p:cNvPr id="220" name="同侧圆角矩形 219"/>
            <p:cNvSpPr/>
            <p:nvPr/>
          </p:nvSpPr>
          <p:spPr>
            <a:xfrm rot="5400000">
              <a:off x="3855" y="2984"/>
              <a:ext cx="1511" cy="3512"/>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1" name="组合 220"/>
            <p:cNvGrpSpPr/>
            <p:nvPr/>
          </p:nvGrpSpPr>
          <p:grpSpPr>
            <a:xfrm>
              <a:off x="1526" y="3984"/>
              <a:ext cx="4839" cy="2445"/>
              <a:chOff x="1526" y="3984"/>
              <a:chExt cx="4839" cy="2445"/>
            </a:xfrm>
          </p:grpSpPr>
          <p:sp>
            <p:nvSpPr>
              <p:cNvPr id="222" name="燕尾形 221"/>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1883" y="4855"/>
                <a:ext cx="1262" cy="1429"/>
              </a:xfrm>
              <a:prstGeom prst="rect">
                <a:avLst/>
              </a:prstGeom>
              <a:noFill/>
            </p:spPr>
            <p:txBody>
              <a:bodyPr wrap="square" rtlCol="0">
                <a:spAutoFit/>
              </a:bodyPr>
              <a:lstStyle/>
              <a:p>
                <a:pPr algn="l"/>
                <a:r>
                  <a:rPr lang="en-US" altLang="zh-CN" sz="2800"/>
                  <a:t>8</a:t>
                </a:r>
              </a:p>
            </p:txBody>
          </p:sp>
          <p:sp>
            <p:nvSpPr>
              <p:cNvPr id="224" name="文本框 223"/>
              <p:cNvSpPr txBox="1"/>
              <p:nvPr/>
            </p:nvSpPr>
            <p:spPr>
              <a:xfrm>
                <a:off x="2951" y="4074"/>
                <a:ext cx="3414" cy="1092"/>
              </a:xfrm>
              <a:prstGeom prst="rect">
                <a:avLst/>
              </a:prstGeom>
              <a:noFill/>
            </p:spPr>
            <p:txBody>
              <a:bodyPr wrap="square" rtlCol="0">
                <a:spAutoFit/>
              </a:bodyPr>
              <a:lstStyle/>
              <a:p>
                <a:pPr algn="l"/>
                <a:r>
                  <a:rPr lang="zh-CN" altLang="en-US" sz="2000"/>
                  <a:t>大数据舆情分析</a:t>
                </a:r>
              </a:p>
            </p:txBody>
          </p:sp>
        </p:grpSp>
      </p:grpSp>
      <p:grpSp>
        <p:nvGrpSpPr>
          <p:cNvPr id="225" name="组合 224"/>
          <p:cNvGrpSpPr/>
          <p:nvPr/>
        </p:nvGrpSpPr>
        <p:grpSpPr>
          <a:xfrm>
            <a:off x="5950585" y="2408920"/>
            <a:ext cx="3193415" cy="892810"/>
            <a:chOff x="1526" y="3984"/>
            <a:chExt cx="5029" cy="2445"/>
          </a:xfrm>
        </p:grpSpPr>
        <p:sp>
          <p:nvSpPr>
            <p:cNvPr id="226" name="同侧圆角矩形 225"/>
            <p:cNvSpPr/>
            <p:nvPr/>
          </p:nvSpPr>
          <p:spPr>
            <a:xfrm rot="5400000">
              <a:off x="3950" y="2890"/>
              <a:ext cx="1511" cy="3699"/>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7" name="组合 226"/>
            <p:cNvGrpSpPr/>
            <p:nvPr/>
          </p:nvGrpSpPr>
          <p:grpSpPr>
            <a:xfrm>
              <a:off x="1526" y="3984"/>
              <a:ext cx="4051" cy="2445"/>
              <a:chOff x="1526" y="3984"/>
              <a:chExt cx="4051" cy="2445"/>
            </a:xfrm>
          </p:grpSpPr>
          <p:sp>
            <p:nvSpPr>
              <p:cNvPr id="228" name="燕尾形 227"/>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文本框 228"/>
              <p:cNvSpPr txBox="1"/>
              <p:nvPr/>
            </p:nvSpPr>
            <p:spPr>
              <a:xfrm>
                <a:off x="1883" y="4855"/>
                <a:ext cx="1262" cy="1429"/>
              </a:xfrm>
              <a:prstGeom prst="rect">
                <a:avLst/>
              </a:prstGeom>
              <a:noFill/>
            </p:spPr>
            <p:txBody>
              <a:bodyPr wrap="square" rtlCol="0">
                <a:spAutoFit/>
              </a:bodyPr>
              <a:lstStyle/>
              <a:p>
                <a:pPr algn="l"/>
                <a:r>
                  <a:rPr lang="en-US" altLang="zh-CN" sz="2800"/>
                  <a:t>9</a:t>
                </a:r>
              </a:p>
            </p:txBody>
          </p:sp>
          <p:sp>
            <p:nvSpPr>
              <p:cNvPr id="230" name="文本框 229"/>
              <p:cNvSpPr txBox="1"/>
              <p:nvPr/>
            </p:nvSpPr>
            <p:spPr>
              <a:xfrm>
                <a:off x="2951" y="4074"/>
                <a:ext cx="2626" cy="1092"/>
              </a:xfrm>
              <a:prstGeom prst="rect">
                <a:avLst/>
              </a:prstGeom>
              <a:noFill/>
            </p:spPr>
            <p:txBody>
              <a:bodyPr wrap="square" rtlCol="0">
                <a:spAutoFit/>
              </a:bodyPr>
              <a:lstStyle/>
              <a:p>
                <a:pPr algn="l"/>
                <a:r>
                  <a:rPr lang="zh-CN" altLang="en-US" sz="2000"/>
                  <a:t>物流行业</a:t>
                </a:r>
              </a:p>
            </p:txBody>
          </p:sp>
        </p:grpSp>
      </p:grpSp>
      <p:grpSp>
        <p:nvGrpSpPr>
          <p:cNvPr id="231" name="组合 230"/>
          <p:cNvGrpSpPr/>
          <p:nvPr/>
        </p:nvGrpSpPr>
        <p:grpSpPr>
          <a:xfrm>
            <a:off x="5950585" y="3184890"/>
            <a:ext cx="3195320" cy="892810"/>
            <a:chOff x="1526" y="3984"/>
            <a:chExt cx="5032" cy="2445"/>
          </a:xfrm>
        </p:grpSpPr>
        <p:sp>
          <p:nvSpPr>
            <p:cNvPr id="232" name="同侧圆角矩形 231"/>
            <p:cNvSpPr/>
            <p:nvPr/>
          </p:nvSpPr>
          <p:spPr>
            <a:xfrm rot="5400000">
              <a:off x="3951" y="2888"/>
              <a:ext cx="1511" cy="3702"/>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3" name="组合 232"/>
            <p:cNvGrpSpPr/>
            <p:nvPr/>
          </p:nvGrpSpPr>
          <p:grpSpPr>
            <a:xfrm>
              <a:off x="1526" y="3984"/>
              <a:ext cx="4051" cy="2445"/>
              <a:chOff x="1526" y="3984"/>
              <a:chExt cx="4051" cy="2445"/>
            </a:xfrm>
          </p:grpSpPr>
          <p:sp>
            <p:nvSpPr>
              <p:cNvPr id="234" name="燕尾形 233"/>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文本框 234"/>
              <p:cNvSpPr txBox="1"/>
              <p:nvPr/>
            </p:nvSpPr>
            <p:spPr>
              <a:xfrm>
                <a:off x="1673" y="4855"/>
                <a:ext cx="1262" cy="1429"/>
              </a:xfrm>
              <a:prstGeom prst="rect">
                <a:avLst/>
              </a:prstGeom>
              <a:noFill/>
            </p:spPr>
            <p:txBody>
              <a:bodyPr wrap="square" rtlCol="0">
                <a:spAutoFit/>
              </a:bodyPr>
              <a:lstStyle/>
              <a:p>
                <a:pPr algn="l"/>
                <a:r>
                  <a:rPr lang="en-US" altLang="zh-CN" sz="2800"/>
                  <a:t>10</a:t>
                </a:r>
              </a:p>
            </p:txBody>
          </p:sp>
          <p:sp>
            <p:nvSpPr>
              <p:cNvPr id="236" name="文本框 235"/>
              <p:cNvSpPr txBox="1"/>
              <p:nvPr/>
            </p:nvSpPr>
            <p:spPr>
              <a:xfrm>
                <a:off x="2951" y="4074"/>
                <a:ext cx="2626" cy="1092"/>
              </a:xfrm>
              <a:prstGeom prst="rect">
                <a:avLst/>
              </a:prstGeom>
              <a:noFill/>
            </p:spPr>
            <p:txBody>
              <a:bodyPr wrap="square" rtlCol="0">
                <a:spAutoFit/>
              </a:bodyPr>
              <a:lstStyle/>
              <a:p>
                <a:pPr algn="l"/>
                <a:r>
                  <a:rPr lang="zh-CN" altLang="en-US" sz="2000"/>
                  <a:t>房地产业</a:t>
                </a:r>
              </a:p>
            </p:txBody>
          </p:sp>
        </p:grpSp>
      </p:grpSp>
      <p:grpSp>
        <p:nvGrpSpPr>
          <p:cNvPr id="237" name="组合 236"/>
          <p:cNvGrpSpPr/>
          <p:nvPr/>
        </p:nvGrpSpPr>
        <p:grpSpPr>
          <a:xfrm>
            <a:off x="5937250" y="3894455"/>
            <a:ext cx="3196590" cy="1108075"/>
            <a:chOff x="1526" y="3984"/>
            <a:chExt cx="5034" cy="2445"/>
          </a:xfrm>
        </p:grpSpPr>
        <p:sp>
          <p:nvSpPr>
            <p:cNvPr id="238" name="同侧圆角矩形 237"/>
            <p:cNvSpPr/>
            <p:nvPr/>
          </p:nvSpPr>
          <p:spPr>
            <a:xfrm rot="5400000">
              <a:off x="3951" y="2888"/>
              <a:ext cx="1511" cy="3702"/>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9" name="组合 238"/>
            <p:cNvGrpSpPr/>
            <p:nvPr/>
          </p:nvGrpSpPr>
          <p:grpSpPr>
            <a:xfrm>
              <a:off x="1526" y="3984"/>
              <a:ext cx="5034" cy="2445"/>
              <a:chOff x="1526" y="3984"/>
              <a:chExt cx="5034" cy="2445"/>
            </a:xfrm>
          </p:grpSpPr>
          <p:sp>
            <p:nvSpPr>
              <p:cNvPr id="240" name="燕尾形 239"/>
              <p:cNvSpPr/>
              <p:nvPr/>
            </p:nvSpPr>
            <p:spPr>
              <a:xfrm rot="5400000">
                <a:off x="954" y="4556"/>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文本框 240"/>
              <p:cNvSpPr txBox="1"/>
              <p:nvPr/>
            </p:nvSpPr>
            <p:spPr>
              <a:xfrm>
                <a:off x="1715" y="4855"/>
                <a:ext cx="1262" cy="1152"/>
              </a:xfrm>
              <a:prstGeom prst="rect">
                <a:avLst/>
              </a:prstGeom>
              <a:noFill/>
            </p:spPr>
            <p:txBody>
              <a:bodyPr wrap="square" rtlCol="0">
                <a:spAutoFit/>
              </a:bodyPr>
              <a:lstStyle/>
              <a:p>
                <a:pPr algn="l"/>
                <a:r>
                  <a:rPr lang="en-US" altLang="zh-CN" sz="2800"/>
                  <a:t>11</a:t>
                </a:r>
              </a:p>
            </p:txBody>
          </p:sp>
          <p:sp>
            <p:nvSpPr>
              <p:cNvPr id="242" name="文本框 241"/>
              <p:cNvSpPr txBox="1"/>
              <p:nvPr/>
            </p:nvSpPr>
            <p:spPr>
              <a:xfrm>
                <a:off x="2951" y="4016"/>
                <a:ext cx="3609" cy="1559"/>
              </a:xfrm>
              <a:prstGeom prst="rect">
                <a:avLst/>
              </a:prstGeom>
              <a:noFill/>
            </p:spPr>
            <p:txBody>
              <a:bodyPr wrap="square" rtlCol="0">
                <a:spAutoFit/>
              </a:bodyPr>
              <a:lstStyle/>
              <a:p>
                <a:pPr algn="l"/>
                <a:r>
                  <a:rPr lang="zh-CN" altLang="en-US" sz="2000"/>
                  <a:t>地震面前，大数据来拯救</a:t>
                </a:r>
              </a:p>
            </p:txBody>
          </p:sp>
        </p:grpSp>
      </p:grpSp>
      <p:grpSp>
        <p:nvGrpSpPr>
          <p:cNvPr id="243" name="组合 242"/>
          <p:cNvGrpSpPr/>
          <p:nvPr/>
        </p:nvGrpSpPr>
        <p:grpSpPr>
          <a:xfrm>
            <a:off x="5958205" y="4717271"/>
            <a:ext cx="3187700" cy="1101234"/>
            <a:chOff x="1526" y="3702"/>
            <a:chExt cx="5020" cy="2579"/>
          </a:xfrm>
        </p:grpSpPr>
        <p:sp>
          <p:nvSpPr>
            <p:cNvPr id="244" name="同侧圆角矩形 243"/>
            <p:cNvSpPr/>
            <p:nvPr/>
          </p:nvSpPr>
          <p:spPr>
            <a:xfrm rot="5400000">
              <a:off x="3948" y="2712"/>
              <a:ext cx="1511" cy="3685"/>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5" name="组合 244"/>
            <p:cNvGrpSpPr/>
            <p:nvPr/>
          </p:nvGrpSpPr>
          <p:grpSpPr>
            <a:xfrm>
              <a:off x="1526" y="3702"/>
              <a:ext cx="5016" cy="2579"/>
              <a:chOff x="1526" y="3702"/>
              <a:chExt cx="5016" cy="2579"/>
            </a:xfrm>
          </p:grpSpPr>
          <p:sp>
            <p:nvSpPr>
              <p:cNvPr id="246" name="燕尾形 245"/>
              <p:cNvSpPr/>
              <p:nvPr/>
            </p:nvSpPr>
            <p:spPr>
              <a:xfrm rot="5400000">
                <a:off x="954" y="4408"/>
                <a:ext cx="2445" cy="13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文本框 246"/>
              <p:cNvSpPr txBox="1"/>
              <p:nvPr/>
            </p:nvSpPr>
            <p:spPr>
              <a:xfrm>
                <a:off x="1652" y="4781"/>
                <a:ext cx="1262" cy="1222"/>
              </a:xfrm>
              <a:prstGeom prst="rect">
                <a:avLst/>
              </a:prstGeom>
              <a:noFill/>
            </p:spPr>
            <p:txBody>
              <a:bodyPr wrap="square" rtlCol="0">
                <a:spAutoFit/>
              </a:bodyPr>
              <a:lstStyle/>
              <a:p>
                <a:pPr algn="l"/>
                <a:r>
                  <a:rPr lang="en-US" altLang="zh-CN" sz="2800"/>
                  <a:t>12</a:t>
                </a:r>
              </a:p>
            </p:txBody>
          </p:sp>
          <p:sp>
            <p:nvSpPr>
              <p:cNvPr id="248" name="文本框 247"/>
              <p:cNvSpPr txBox="1"/>
              <p:nvPr/>
            </p:nvSpPr>
            <p:spPr>
              <a:xfrm>
                <a:off x="2951" y="3702"/>
                <a:ext cx="3591" cy="1655"/>
              </a:xfrm>
              <a:prstGeom prst="rect">
                <a:avLst/>
              </a:prstGeom>
              <a:noFill/>
            </p:spPr>
            <p:txBody>
              <a:bodyPr wrap="square" rtlCol="0">
                <a:spAutoFit/>
              </a:bodyPr>
              <a:lstStyle/>
              <a:p>
                <a:pPr algn="l"/>
                <a:r>
                  <a:rPr lang="zh-CN" altLang="en-US" sz="2000"/>
                  <a:t>暑假出境游大数据分析</a:t>
                </a:r>
              </a:p>
            </p:txBody>
          </p:sp>
        </p:grpSp>
      </p:grpSp>
      <p:pic>
        <p:nvPicPr>
          <p:cNvPr id="249" name="图片 248" descr="公用"/>
          <p:cNvPicPr>
            <a:picLocks noChangeAspect="1"/>
          </p:cNvPicPr>
          <p:nvPr/>
        </p:nvPicPr>
        <p:blipFill>
          <a:blip r:embed="rId2"/>
          <a:stretch>
            <a:fillRect/>
          </a:stretch>
        </p:blipFill>
        <p:spPr>
          <a:xfrm>
            <a:off x="2589530" y="1332230"/>
            <a:ext cx="3348355" cy="4194810"/>
          </a:xfrm>
          <a:prstGeom prst="rect">
            <a:avLst/>
          </a:prstGeom>
        </p:spPr>
      </p:pic>
      <p:sp>
        <p:nvSpPr>
          <p:cNvPr id="250" name="文本框 249"/>
          <p:cNvSpPr txBox="1"/>
          <p:nvPr/>
        </p:nvSpPr>
        <p:spPr>
          <a:xfrm>
            <a:off x="623570" y="790575"/>
            <a:ext cx="2362200" cy="368300"/>
          </a:xfrm>
          <a:prstGeom prst="rect">
            <a:avLst/>
          </a:prstGeom>
          <a:noFill/>
        </p:spPr>
        <p:txBody>
          <a:bodyPr wrap="square" rtlCol="0">
            <a:spAutoFit/>
          </a:bodyPr>
          <a:lstStyle/>
          <a:p>
            <a:r>
              <a:rPr lang="zh-CN" altLang="en-US" b="1" dirty="0">
                <a:solidFill>
                  <a:srgbClr val="3D89BC"/>
                </a:solidFill>
              </a:rPr>
              <a:t>国内大数据应用场景</a:t>
            </a: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81" name="组合 80">
            <a:extLst>
              <a:ext uri="{FF2B5EF4-FFF2-40B4-BE49-F238E27FC236}">
                <a16:creationId xmlns:a16="http://schemas.microsoft.com/office/drawing/2014/main" id="{E83CA654-F209-4D52-A6A6-CF7C6ECCC095}"/>
              </a:ext>
            </a:extLst>
          </p:cNvPr>
          <p:cNvGrpSpPr/>
          <p:nvPr/>
        </p:nvGrpSpPr>
        <p:grpSpPr>
          <a:xfrm>
            <a:off x="-1" y="-2439"/>
            <a:ext cx="9145786" cy="718410"/>
            <a:chOff x="-1" y="190175"/>
            <a:chExt cx="9145786" cy="525795"/>
          </a:xfrm>
        </p:grpSpPr>
        <p:sp>
          <p:nvSpPr>
            <p:cNvPr id="82" name="任意多边形 4">
              <a:extLst>
                <a:ext uri="{FF2B5EF4-FFF2-40B4-BE49-F238E27FC236}">
                  <a16:creationId xmlns:a16="http://schemas.microsoft.com/office/drawing/2014/main" id="{6323F6EA-4CC6-441C-9CB9-CF8A1014F7CB}"/>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3" name="任意多边形 5">
              <a:extLst>
                <a:ext uri="{FF2B5EF4-FFF2-40B4-BE49-F238E27FC236}">
                  <a16:creationId xmlns:a16="http://schemas.microsoft.com/office/drawing/2014/main" id="{0B8A35C4-2817-4259-857F-F5BA8C2DA017}"/>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任意多边形 6">
              <a:extLst>
                <a:ext uri="{FF2B5EF4-FFF2-40B4-BE49-F238E27FC236}">
                  <a16:creationId xmlns:a16="http://schemas.microsoft.com/office/drawing/2014/main" id="{96BBE70A-0586-4A2A-AAC3-B19AEA101CA4}"/>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5" name="文本框 6">
            <a:extLst>
              <a:ext uri="{FF2B5EF4-FFF2-40B4-BE49-F238E27FC236}">
                <a16:creationId xmlns:a16="http://schemas.microsoft.com/office/drawing/2014/main" id="{D0632C4B-4BB3-4A2A-9951-B3E4947EC407}"/>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矩形 6"/>
          <p:cNvSpPr/>
          <p:nvPr/>
        </p:nvSpPr>
        <p:spPr>
          <a:xfrm>
            <a:off x="1413510" y="1113790"/>
            <a:ext cx="3906520"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sz="2000">
                <a:sym typeface="+mn-ea"/>
              </a:rPr>
              <a:t>现有基础</a:t>
            </a:r>
            <a:endParaRPr lang="zh-CN" sz="2000">
              <a:sym typeface="+mn-ea"/>
            </a:endParaRPr>
          </a:p>
        </p:txBody>
      </p:sp>
      <p:sp>
        <p:nvSpPr>
          <p:cNvPr id="9" name="矩形 8"/>
          <p:cNvSpPr/>
          <p:nvPr/>
        </p:nvSpPr>
        <p:spPr>
          <a:xfrm>
            <a:off x="1299979" y="2545028"/>
            <a:ext cx="7105396"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700"/>
              </a:lnSpc>
            </a:pPr>
            <a:r>
              <a:rPr sz="2000">
                <a:sym typeface="+mn-ea"/>
              </a:rPr>
              <a:t>建设原则</a:t>
            </a:r>
          </a:p>
        </p:txBody>
      </p:sp>
      <p:sp>
        <p:nvSpPr>
          <p:cNvPr id="11" name="矩形 10"/>
          <p:cNvSpPr/>
          <p:nvPr/>
        </p:nvSpPr>
        <p:spPr>
          <a:xfrm>
            <a:off x="441325" y="1153160"/>
            <a:ext cx="806450" cy="3575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latin typeface="Impact" panose="020B0806030902050204" pitchFamily="34" charset="0"/>
              </a:rPr>
              <a:t>1</a:t>
            </a:r>
            <a:endParaRPr lang="zh-CN" altLang="en-US" sz="2400">
              <a:latin typeface="Impact" panose="020B0806030902050204" pitchFamily="34" charset="0"/>
            </a:endParaRPr>
          </a:p>
        </p:txBody>
      </p:sp>
      <p:sp>
        <p:nvSpPr>
          <p:cNvPr id="39" name="矩形 38"/>
          <p:cNvSpPr/>
          <p:nvPr/>
        </p:nvSpPr>
        <p:spPr>
          <a:xfrm>
            <a:off x="441325" y="2580005"/>
            <a:ext cx="806450" cy="376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latin typeface="Impact" panose="020B0806030902050204" pitchFamily="34" charset="0"/>
              </a:rPr>
              <a:t>2</a:t>
            </a:r>
            <a:endParaRPr lang="zh-CN" altLang="en-US" sz="2400">
              <a:latin typeface="Impact" panose="020B0806030902050204" pitchFamily="34" charset="0"/>
            </a:endParaRPr>
          </a:p>
        </p:txBody>
      </p:sp>
      <p:sp>
        <p:nvSpPr>
          <p:cNvPr id="40" name="矩形 39"/>
          <p:cNvSpPr/>
          <p:nvPr/>
        </p:nvSpPr>
        <p:spPr>
          <a:xfrm>
            <a:off x="1413510" y="1153160"/>
            <a:ext cx="3905885" cy="35687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1" name="矩形 40"/>
          <p:cNvSpPr/>
          <p:nvPr/>
        </p:nvSpPr>
        <p:spPr>
          <a:xfrm>
            <a:off x="1345565" y="2580005"/>
            <a:ext cx="3973830" cy="3765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p:cNvSpPr/>
          <p:nvPr/>
        </p:nvSpPr>
        <p:spPr>
          <a:xfrm>
            <a:off x="1337443" y="4017173"/>
            <a:ext cx="7105397"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sz="2000">
                <a:sym typeface="+mn-ea"/>
              </a:rPr>
              <a:t>“智慧XX”一期建设内容（“3211+N”）</a:t>
            </a:r>
          </a:p>
        </p:txBody>
      </p:sp>
      <p:sp>
        <p:nvSpPr>
          <p:cNvPr id="19" name="矩形 18"/>
          <p:cNvSpPr/>
          <p:nvPr/>
        </p:nvSpPr>
        <p:spPr>
          <a:xfrm>
            <a:off x="441325" y="3996055"/>
            <a:ext cx="806450" cy="4483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a:latin typeface="Impact" panose="020B0806030902050204" pitchFamily="34" charset="0"/>
              </a:rPr>
              <a:t>3</a:t>
            </a:r>
          </a:p>
        </p:txBody>
      </p:sp>
      <p:sp>
        <p:nvSpPr>
          <p:cNvPr id="42" name="矩形 41"/>
          <p:cNvSpPr/>
          <p:nvPr/>
        </p:nvSpPr>
        <p:spPr>
          <a:xfrm>
            <a:off x="1413510" y="3996055"/>
            <a:ext cx="4087495" cy="44831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2" name="文本框 6"/>
          <p:cNvSpPr txBox="1"/>
          <p:nvPr/>
        </p:nvSpPr>
        <p:spPr>
          <a:xfrm>
            <a:off x="452232" y="170742"/>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4"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250" name="文本框 249"/>
          <p:cNvSpPr txBox="1"/>
          <p:nvPr/>
        </p:nvSpPr>
        <p:spPr>
          <a:xfrm>
            <a:off x="6327140" y="5433695"/>
            <a:ext cx="2362200" cy="368300"/>
          </a:xfrm>
          <a:prstGeom prst="rect">
            <a:avLst/>
          </a:prstGeom>
          <a:noFill/>
        </p:spPr>
        <p:txBody>
          <a:bodyPr wrap="square" rtlCol="0">
            <a:spAutoFit/>
          </a:bodyPr>
          <a:lstStyle/>
          <a:p>
            <a:r>
              <a:rPr lang="zh-CN" altLang="en-US" b="1" dirty="0">
                <a:solidFill>
                  <a:srgbClr val="3D89BC"/>
                </a:solidFill>
              </a:rPr>
              <a:t>智慧城市</a:t>
            </a:r>
          </a:p>
        </p:txBody>
      </p:sp>
      <p:pic>
        <p:nvPicPr>
          <p:cNvPr id="3" name="图片 2" descr="智慧城市"/>
          <p:cNvPicPr>
            <a:picLocks noChangeAspect="1"/>
          </p:cNvPicPr>
          <p:nvPr/>
        </p:nvPicPr>
        <p:blipFill>
          <a:blip r:embed="rId3"/>
          <a:stretch>
            <a:fillRect/>
          </a:stretch>
        </p:blipFill>
        <p:spPr>
          <a:xfrm>
            <a:off x="5501005" y="1017270"/>
            <a:ext cx="3644900" cy="4241165"/>
          </a:xfrm>
          <a:prstGeom prst="rect">
            <a:avLst/>
          </a:prstGeom>
        </p:spPr>
      </p:pic>
      <p:sp>
        <p:nvSpPr>
          <p:cNvPr id="5" name="虚尾箭头 4"/>
          <p:cNvSpPr/>
          <p:nvPr/>
        </p:nvSpPr>
        <p:spPr>
          <a:xfrm>
            <a:off x="508635" y="1602105"/>
            <a:ext cx="1794510" cy="987425"/>
          </a:xfrm>
          <a:prstGeom prst="striped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虚尾箭头 5"/>
          <p:cNvSpPr/>
          <p:nvPr/>
        </p:nvSpPr>
        <p:spPr>
          <a:xfrm>
            <a:off x="1602105" y="3022600"/>
            <a:ext cx="1794510" cy="987425"/>
          </a:xfrm>
          <a:prstGeom prst="strip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虚尾箭头 7"/>
          <p:cNvSpPr/>
          <p:nvPr/>
        </p:nvSpPr>
        <p:spPr>
          <a:xfrm>
            <a:off x="2889885" y="4486275"/>
            <a:ext cx="1794510" cy="987425"/>
          </a:xfrm>
          <a:prstGeom prst="striped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99C57297-497B-4351-8AE5-EA1A1A3591F8}"/>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65C078B7-9B70-4B03-9A4B-2486CE34ED7E}"/>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E576BC3B-A5DC-4F36-A8C7-CB6727E14E11}"/>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526E942F-9DE6-4B51-8A1B-0D4CFC0FEA8A}"/>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97EF8C35-3E72-4DD6-9626-E96F561FF7DE}"/>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公用1"/>
          <p:cNvPicPr>
            <a:picLocks noChangeAspect="1"/>
          </p:cNvPicPr>
          <p:nvPr/>
        </p:nvPicPr>
        <p:blipFill>
          <a:blip r:embed="rId2"/>
          <a:stretch>
            <a:fillRect/>
          </a:stretch>
        </p:blipFill>
        <p:spPr>
          <a:xfrm>
            <a:off x="119380" y="3414395"/>
            <a:ext cx="3689985" cy="2599055"/>
          </a:xfrm>
          <a:prstGeom prst="rect">
            <a:avLst/>
          </a:prstGeom>
        </p:spPr>
      </p:pic>
      <p:pic>
        <p:nvPicPr>
          <p:cNvPr id="14" name="图片 13" descr="公用11"/>
          <p:cNvPicPr>
            <a:picLocks noChangeAspect="1"/>
          </p:cNvPicPr>
          <p:nvPr/>
        </p:nvPicPr>
        <p:blipFill>
          <a:blip r:embed="rId3"/>
          <a:stretch>
            <a:fillRect/>
          </a:stretch>
        </p:blipFill>
        <p:spPr>
          <a:xfrm>
            <a:off x="5325745" y="796290"/>
            <a:ext cx="3820160" cy="2521585"/>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椭圆 21"/>
          <p:cNvSpPr/>
          <p:nvPr/>
        </p:nvSpPr>
        <p:spPr>
          <a:xfrm>
            <a:off x="3616630" y="2510793"/>
            <a:ext cx="1600203" cy="160020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椭圆 32"/>
          <p:cNvSpPr/>
          <p:nvPr/>
        </p:nvSpPr>
        <p:spPr>
          <a:xfrm>
            <a:off x="3717401" y="2611564"/>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3926611" y="2717984"/>
            <a:ext cx="1077514" cy="1106805"/>
          </a:xfrm>
          <a:prstGeom prst="rect">
            <a:avLst/>
          </a:prstGeom>
        </p:spPr>
        <p:txBody>
          <a:bodyPr wrap="square">
            <a:spAutoFit/>
          </a:bodyPr>
          <a:lstStyle/>
          <a:p>
            <a:r>
              <a:rPr lang="zh-CN" altLang="en-US" sz="3300" b="1" dirty="0">
                <a:solidFill>
                  <a:prstClr val="white"/>
                </a:solidFill>
              </a:rPr>
              <a:t>现有基础</a:t>
            </a:r>
          </a:p>
        </p:txBody>
      </p:sp>
      <p:grpSp>
        <p:nvGrpSpPr>
          <p:cNvPr id="37" name="组合 36"/>
          <p:cNvGrpSpPr/>
          <p:nvPr/>
        </p:nvGrpSpPr>
        <p:grpSpPr>
          <a:xfrm>
            <a:off x="6018387" y="3392298"/>
            <a:ext cx="2804384" cy="390657"/>
            <a:chOff x="7892654" y="2152929"/>
            <a:chExt cx="3739175" cy="520875"/>
          </a:xfrm>
        </p:grpSpPr>
        <p:sp>
          <p:nvSpPr>
            <p:cNvPr id="38" name="圆角矩形 37"/>
            <p:cNvSpPr/>
            <p:nvPr/>
          </p:nvSpPr>
          <p:spPr>
            <a:xfrm>
              <a:off x="7892654" y="2152929"/>
              <a:ext cx="3739175"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矩形 38"/>
            <p:cNvSpPr/>
            <p:nvPr/>
          </p:nvSpPr>
          <p:spPr>
            <a:xfrm>
              <a:off x="8057179" y="2182738"/>
              <a:ext cx="2987037" cy="491066"/>
            </a:xfrm>
            <a:prstGeom prst="rect">
              <a:avLst/>
            </a:prstGeom>
          </p:spPr>
          <p:txBody>
            <a:bodyPr wrap="none">
              <a:spAutoFit/>
            </a:bodyPr>
            <a:lstStyle/>
            <a:p>
              <a:pPr algn="l"/>
              <a:r>
                <a:rPr kern="500" spc="225" dirty="0">
                  <a:solidFill>
                    <a:schemeClr val="bg1"/>
                  </a:solidFill>
                </a:rPr>
                <a:t>面临的问题与挑战</a:t>
              </a:r>
            </a:p>
          </p:txBody>
        </p:sp>
      </p:grpSp>
      <p:grpSp>
        <p:nvGrpSpPr>
          <p:cNvPr id="43" name="组合 42"/>
          <p:cNvGrpSpPr/>
          <p:nvPr/>
        </p:nvGrpSpPr>
        <p:grpSpPr>
          <a:xfrm>
            <a:off x="289536" y="1329931"/>
            <a:ext cx="2815269" cy="376899"/>
            <a:chOff x="7892654" y="2125553"/>
            <a:chExt cx="3884083" cy="502531"/>
          </a:xfrm>
        </p:grpSpPr>
        <p:sp>
          <p:nvSpPr>
            <p:cNvPr id="44" name="圆角矩形 43"/>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矩形 44"/>
            <p:cNvSpPr/>
            <p:nvPr/>
          </p:nvSpPr>
          <p:spPr>
            <a:xfrm>
              <a:off x="8021619" y="2137018"/>
              <a:ext cx="1671555" cy="491066"/>
            </a:xfrm>
            <a:prstGeom prst="rect">
              <a:avLst/>
            </a:prstGeom>
          </p:spPr>
          <p:txBody>
            <a:bodyPr wrap="none">
              <a:spAutoFit/>
            </a:bodyPr>
            <a:lstStyle/>
            <a:p>
              <a:pPr algn="l"/>
              <a:r>
                <a:rPr lang="zh-CN" altLang="en-US" kern="500" spc="225" dirty="0">
                  <a:solidFill>
                    <a:schemeClr val="bg1"/>
                  </a:solidFill>
                </a:rPr>
                <a:t>六个统一</a:t>
              </a:r>
            </a:p>
          </p:txBody>
        </p:sp>
      </p:grpSp>
      <p:sp>
        <p:nvSpPr>
          <p:cNvPr id="54" name="矩形 53"/>
          <p:cNvSpPr/>
          <p:nvPr/>
        </p:nvSpPr>
        <p:spPr>
          <a:xfrm>
            <a:off x="5325745" y="3861435"/>
            <a:ext cx="3945255" cy="2030095"/>
          </a:xfrm>
          <a:prstGeom prst="rect">
            <a:avLst/>
          </a:prstGeom>
          <a:ln>
            <a:solidFill>
              <a:schemeClr val="tx1"/>
            </a:solidFill>
          </a:ln>
        </p:spPr>
        <p:txBody>
          <a:bodyPr wrap="square">
            <a:spAutoFit/>
          </a:bodyPr>
          <a:lstStyle/>
          <a:p>
            <a:pPr>
              <a:lnSpc>
                <a:spcPct val="150000"/>
              </a:lnSpc>
            </a:pPr>
            <a:r>
              <a:rPr lang="zh-CN" altLang="zh-CN" sz="1400" dirty="0">
                <a:solidFill>
                  <a:schemeClr val="tx1"/>
                </a:solidFill>
              </a:rPr>
              <a:t>1、缺乏顶层引领，建设处于相对无序状态。</a:t>
            </a:r>
          </a:p>
          <a:p>
            <a:pPr>
              <a:lnSpc>
                <a:spcPct val="150000"/>
              </a:lnSpc>
            </a:pPr>
            <a:r>
              <a:rPr lang="zh-CN" altLang="zh-CN" sz="1400" dirty="0">
                <a:solidFill>
                  <a:schemeClr val="tx1"/>
                </a:solidFill>
              </a:rPr>
              <a:t>2、缺乏统筹协调，智慧应用项目相对分散。</a:t>
            </a:r>
          </a:p>
          <a:p>
            <a:pPr>
              <a:lnSpc>
                <a:spcPct val="150000"/>
              </a:lnSpc>
            </a:pPr>
            <a:r>
              <a:rPr lang="zh-CN" altLang="zh-CN" sz="1400" dirty="0">
                <a:solidFill>
                  <a:schemeClr val="tx1"/>
                </a:solidFill>
              </a:rPr>
              <a:t>3、缺乏规范标准，数据整合共享难度较大。</a:t>
            </a:r>
          </a:p>
          <a:p>
            <a:pPr>
              <a:lnSpc>
                <a:spcPct val="150000"/>
              </a:lnSpc>
            </a:pPr>
            <a:r>
              <a:rPr lang="zh-CN" altLang="zh-CN" sz="1400" dirty="0">
                <a:solidFill>
                  <a:schemeClr val="tx1"/>
                </a:solidFill>
              </a:rPr>
              <a:t>4、缺乏配套机制，运维管理体系建设有待跟进。</a:t>
            </a:r>
          </a:p>
          <a:p>
            <a:pPr>
              <a:lnSpc>
                <a:spcPct val="150000"/>
              </a:lnSpc>
            </a:pPr>
            <a:r>
              <a:rPr lang="zh-CN" altLang="zh-CN" sz="1400" dirty="0">
                <a:solidFill>
                  <a:schemeClr val="tx1"/>
                </a:solidFill>
              </a:rPr>
              <a:t>5、缺乏保障措施，政府信息资源面临安全挑战。</a:t>
            </a:r>
          </a:p>
          <a:p>
            <a:pPr>
              <a:lnSpc>
                <a:spcPct val="150000"/>
              </a:lnSpc>
            </a:pPr>
            <a:r>
              <a:rPr lang="zh-CN" altLang="zh-CN" sz="1400" dirty="0">
                <a:solidFill>
                  <a:schemeClr val="tx1"/>
                </a:solidFill>
              </a:rPr>
              <a:t>6、建设主体单一，社会共建模式有待探索加强。</a:t>
            </a:r>
          </a:p>
        </p:txBody>
      </p:sp>
      <p:sp>
        <p:nvSpPr>
          <p:cNvPr id="57" name="矩形 56"/>
          <p:cNvSpPr/>
          <p:nvPr/>
        </p:nvSpPr>
        <p:spPr>
          <a:xfrm>
            <a:off x="0" y="1943100"/>
            <a:ext cx="3928110" cy="1198880"/>
          </a:xfrm>
          <a:prstGeom prst="rect">
            <a:avLst/>
          </a:prstGeom>
          <a:ln>
            <a:solidFill>
              <a:schemeClr val="tx1"/>
            </a:solidFill>
          </a:ln>
        </p:spPr>
        <p:txBody>
          <a:bodyPr wrap="square">
            <a:spAutoFit/>
          </a:bodyPr>
          <a:lstStyle/>
          <a:p>
            <a:pPr>
              <a:lnSpc>
                <a:spcPct val="150000"/>
              </a:lnSpc>
            </a:pPr>
            <a:r>
              <a:rPr lang="zh-CN" altLang="en-US"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“统一网络机房”、“统一政府门户网站</a:t>
            </a:r>
            <a:r>
              <a:rPr lang="en-US" altLang="zh-CN"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、“统一电子地图”、“统一资源数据库”、“统一办公平台”统一建设管理</a:t>
            </a:r>
            <a:endParaRPr lang="zh-CN" altLang="en-US" sz="1600" kern="0" dirty="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8" name="任意多边形 57"/>
          <p:cNvSpPr/>
          <p:nvPr/>
        </p:nvSpPr>
        <p:spPr>
          <a:xfrm>
            <a:off x="3113315" y="1467733"/>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26" name="曲线连接符 25"/>
          <p:cNvCxnSpPr>
            <a:endCxn id="38" idx="1"/>
          </p:cNvCxnSpPr>
          <p:nvPr/>
        </p:nvCxnSpPr>
        <p:spPr>
          <a:xfrm>
            <a:off x="5216525" y="3275330"/>
            <a:ext cx="802005" cy="278130"/>
          </a:xfrm>
          <a:prstGeom prst="curvedConnector3">
            <a:avLst>
              <a:gd name="adj1" fmla="val 5004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6585" y="716280"/>
            <a:ext cx="2456180" cy="368300"/>
          </a:xfrm>
          <a:prstGeom prst="rect">
            <a:avLst/>
          </a:prstGeom>
          <a:noFill/>
        </p:spPr>
        <p:txBody>
          <a:bodyPr wrap="square" rtlCol="0">
            <a:spAutoFit/>
          </a:bodyPr>
          <a:lstStyle/>
          <a:p>
            <a:r>
              <a:rPr lang="zh-CN" altLang="en-US" b="1" dirty="0">
                <a:solidFill>
                  <a:schemeClr val="accent1"/>
                </a:solidFill>
                <a:latin typeface="+mj-lt"/>
                <a:ea typeface="+mj-ea"/>
                <a:cs typeface="+mj-cs"/>
                <a:sym typeface="Arial" panose="020B0604020202020204" pitchFamily="34" charset="0"/>
              </a:rPr>
              <a:t>智慧城市现有基础</a:t>
            </a:r>
            <a:endParaRPr lang="zh-CN" altLang="en-US"/>
          </a:p>
        </p:txBody>
      </p:sp>
      <p:sp>
        <p:nvSpPr>
          <p:cNvPr id="11" name="文本框 6"/>
          <p:cNvSpPr txBox="1"/>
          <p:nvPr/>
        </p:nvSpPr>
        <p:spPr>
          <a:xfrm>
            <a:off x="452232" y="170742"/>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5"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27" name="组合 26">
            <a:extLst>
              <a:ext uri="{FF2B5EF4-FFF2-40B4-BE49-F238E27FC236}">
                <a16:creationId xmlns:a16="http://schemas.microsoft.com/office/drawing/2014/main" id="{86A37623-DB9A-443B-8D50-E45D8D0819B7}"/>
              </a:ext>
            </a:extLst>
          </p:cNvPr>
          <p:cNvGrpSpPr/>
          <p:nvPr/>
        </p:nvGrpSpPr>
        <p:grpSpPr>
          <a:xfrm>
            <a:off x="-1" y="-2439"/>
            <a:ext cx="9145786" cy="718410"/>
            <a:chOff x="-1" y="190175"/>
            <a:chExt cx="9145786" cy="525795"/>
          </a:xfrm>
        </p:grpSpPr>
        <p:sp>
          <p:nvSpPr>
            <p:cNvPr id="28" name="任意多边形 4">
              <a:extLst>
                <a:ext uri="{FF2B5EF4-FFF2-40B4-BE49-F238E27FC236}">
                  <a16:creationId xmlns:a16="http://schemas.microsoft.com/office/drawing/2014/main" id="{094399A1-83F6-48D6-BF86-55060D209DC0}"/>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 name="任意多边形 5">
              <a:extLst>
                <a:ext uri="{FF2B5EF4-FFF2-40B4-BE49-F238E27FC236}">
                  <a16:creationId xmlns:a16="http://schemas.microsoft.com/office/drawing/2014/main" id="{30CFFECC-5065-44E2-A69A-69E9BB0C85DE}"/>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DE903105-F209-42C3-B4FB-E0F17FC5C260}"/>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3445E760-9011-4B34-A498-48802202A36E}"/>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1" name="矩形 10"/>
          <p:cNvSpPr/>
          <p:nvPr/>
        </p:nvSpPr>
        <p:spPr>
          <a:xfrm>
            <a:off x="237490" y="2193925"/>
            <a:ext cx="3375660" cy="1938020"/>
          </a:xfrm>
          <a:prstGeom prst="rect">
            <a:avLst/>
          </a:prstGeom>
        </p:spPr>
        <p:txBody>
          <a:bodyPr wrap="square">
            <a:spAutoFit/>
          </a:bodyPr>
          <a:lstStyle/>
          <a:p>
            <a:r>
              <a:rPr lang="en-US" altLang="zh-CN" b="1" dirty="0">
                <a:solidFill>
                  <a:srgbClr val="3D89BC"/>
                </a:solidFill>
              </a:rPr>
              <a:t> </a:t>
            </a:r>
            <a:r>
              <a:rPr sz="2400" b="1" dirty="0">
                <a:sym typeface="Arial" panose="020B0604020202020204" pitchFamily="34" charset="0"/>
              </a:rPr>
              <a:t>“智慧XX”建设方案整体思路坚持“规划设计、感知设施、应用平台、数据资源”四位一体建设思路以及具体要求。</a:t>
            </a:r>
          </a:p>
        </p:txBody>
      </p:sp>
      <p:sp>
        <p:nvSpPr>
          <p:cNvPr id="12" name="文本框 11"/>
          <p:cNvSpPr txBox="1"/>
          <p:nvPr/>
        </p:nvSpPr>
        <p:spPr>
          <a:xfrm>
            <a:off x="501650" y="841375"/>
            <a:ext cx="2079625" cy="922020"/>
          </a:xfrm>
          <a:prstGeom prst="rect">
            <a:avLst/>
          </a:prstGeom>
          <a:noFill/>
        </p:spPr>
        <p:txBody>
          <a:bodyPr wrap="square" rtlCol="0">
            <a:spAutoFit/>
          </a:bodyPr>
          <a:lstStyle/>
          <a:p>
            <a:r>
              <a:rPr lang="zh-CN" altLang="en-US" b="1" dirty="0">
                <a:solidFill>
                  <a:schemeClr val="accent1"/>
                </a:solidFill>
                <a:latin typeface="+mj-lt"/>
                <a:ea typeface="+mj-ea"/>
                <a:cs typeface="+mj-cs"/>
                <a:sym typeface="Arial" panose="020B0604020202020204" pitchFamily="34" charset="0"/>
              </a:rPr>
              <a:t>智慧城市建设原则	</a:t>
            </a:r>
          </a:p>
          <a:p>
            <a:r>
              <a:rPr lang="en-US" altLang="zh-CN" b="1" dirty="0">
                <a:solidFill>
                  <a:srgbClr val="3D89BC"/>
                </a:solidFill>
                <a:sym typeface="+mn-ea"/>
              </a:rPr>
              <a:t> </a:t>
            </a:r>
            <a:endParaRPr lang="zh-CN" altLang="en-US"/>
          </a:p>
        </p:txBody>
      </p:sp>
      <p:pic>
        <p:nvPicPr>
          <p:cNvPr id="14" name="图片 13" descr="数据转换1"/>
          <p:cNvPicPr>
            <a:picLocks noChangeAspect="1"/>
          </p:cNvPicPr>
          <p:nvPr/>
        </p:nvPicPr>
        <p:blipFill>
          <a:blip r:embed="rId2"/>
          <a:stretch>
            <a:fillRect/>
          </a:stretch>
        </p:blipFill>
        <p:spPr>
          <a:xfrm>
            <a:off x="3470910" y="1486535"/>
            <a:ext cx="5551170" cy="3866515"/>
          </a:xfrm>
          <a:prstGeom prst="rect">
            <a:avLst/>
          </a:prstGeom>
        </p:spPr>
      </p:pic>
      <p:sp>
        <p:nvSpPr>
          <p:cNvPr id="10" name="文本框 6"/>
          <p:cNvSpPr txBox="1"/>
          <p:nvPr/>
        </p:nvSpPr>
        <p:spPr>
          <a:xfrm>
            <a:off x="452232" y="170742"/>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3"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5" name="文本框 14"/>
          <p:cNvSpPr txBox="1"/>
          <p:nvPr/>
        </p:nvSpPr>
        <p:spPr>
          <a:xfrm>
            <a:off x="3944620" y="2091055"/>
            <a:ext cx="4603750" cy="3046095"/>
          </a:xfrm>
          <a:prstGeom prst="rect">
            <a:avLst/>
          </a:prstGeom>
          <a:noFill/>
        </p:spPr>
        <p:txBody>
          <a:bodyPr wrap="square" rtlCol="0">
            <a:spAutoFit/>
          </a:bodyPr>
          <a:lstStyle/>
          <a:p>
            <a:r>
              <a:rPr lang="zh-CN" altLang="en-US" sz="2400"/>
              <a:t>建设整体框架是在国家智慧城市建设总体框架的指导下设计的，由“7+2”构成。</a:t>
            </a:r>
          </a:p>
          <a:p>
            <a:r>
              <a:rPr lang="zh-CN" altLang="en-US" sz="2400"/>
              <a:t>7是指：感知层、网络层、公共设施层、数据层、交换层、智慧应用和用户层；</a:t>
            </a:r>
          </a:p>
          <a:p>
            <a:r>
              <a:rPr lang="zh-CN" altLang="en-US" sz="2400"/>
              <a:t>2是指：安全与保障体系、运营与管理体系。</a:t>
            </a:r>
          </a:p>
        </p:txBody>
      </p:sp>
      <p:grpSp>
        <p:nvGrpSpPr>
          <p:cNvPr id="16" name="组合 15">
            <a:extLst>
              <a:ext uri="{FF2B5EF4-FFF2-40B4-BE49-F238E27FC236}">
                <a16:creationId xmlns:a16="http://schemas.microsoft.com/office/drawing/2014/main" id="{BC295866-F644-4BF8-9DAC-957462210E34}"/>
              </a:ext>
            </a:extLst>
          </p:cNvPr>
          <p:cNvGrpSpPr/>
          <p:nvPr/>
        </p:nvGrpSpPr>
        <p:grpSpPr>
          <a:xfrm>
            <a:off x="-1" y="-2439"/>
            <a:ext cx="9145786" cy="718410"/>
            <a:chOff x="-1" y="190175"/>
            <a:chExt cx="9145786" cy="525795"/>
          </a:xfrm>
        </p:grpSpPr>
        <p:sp>
          <p:nvSpPr>
            <p:cNvPr id="17" name="任意多边形 4">
              <a:extLst>
                <a:ext uri="{FF2B5EF4-FFF2-40B4-BE49-F238E27FC236}">
                  <a16:creationId xmlns:a16="http://schemas.microsoft.com/office/drawing/2014/main" id="{6A496F9F-9F59-4644-914D-A9D0713E16E7}"/>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5">
              <a:extLst>
                <a:ext uri="{FF2B5EF4-FFF2-40B4-BE49-F238E27FC236}">
                  <a16:creationId xmlns:a16="http://schemas.microsoft.com/office/drawing/2014/main" id="{73E0DD1E-3804-4D42-8D37-A6FE6FA7E4F1}"/>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6">
              <a:extLst>
                <a:ext uri="{FF2B5EF4-FFF2-40B4-BE49-F238E27FC236}">
                  <a16:creationId xmlns:a16="http://schemas.microsoft.com/office/drawing/2014/main" id="{4EC473E4-021D-45EC-BF4C-E7158715F79C}"/>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0" name="文本框 6">
            <a:extLst>
              <a:ext uri="{FF2B5EF4-FFF2-40B4-BE49-F238E27FC236}">
                <a16:creationId xmlns:a16="http://schemas.microsoft.com/office/drawing/2014/main" id="{777C219E-54CE-43F6-9BDB-A66F1EBDB40D}"/>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4"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250" name="文本框 249"/>
          <p:cNvSpPr txBox="1"/>
          <p:nvPr/>
        </p:nvSpPr>
        <p:spPr>
          <a:xfrm>
            <a:off x="623570" y="790575"/>
            <a:ext cx="5295900" cy="368300"/>
          </a:xfrm>
          <a:prstGeom prst="rect">
            <a:avLst/>
          </a:prstGeom>
          <a:noFill/>
        </p:spPr>
        <p:txBody>
          <a:bodyPr wrap="square" rtlCol="0">
            <a:spAutoFit/>
          </a:bodyPr>
          <a:lstStyle/>
          <a:p>
            <a:r>
              <a:rPr lang="zh-CN" altLang="en-US" b="1" dirty="0">
                <a:solidFill>
                  <a:srgbClr val="3D89BC"/>
                </a:solidFill>
              </a:rPr>
              <a:t>“智慧XX”一期建设内容（“3211+N”）</a:t>
            </a:r>
          </a:p>
        </p:txBody>
      </p:sp>
      <p:sp>
        <p:nvSpPr>
          <p:cNvPr id="5" name="文本框 4"/>
          <p:cNvSpPr txBox="1"/>
          <p:nvPr/>
        </p:nvSpPr>
        <p:spPr>
          <a:xfrm>
            <a:off x="307340" y="1235075"/>
            <a:ext cx="8916670" cy="1753235"/>
          </a:xfrm>
          <a:prstGeom prst="rect">
            <a:avLst/>
          </a:prstGeom>
          <a:noFill/>
        </p:spPr>
        <p:txBody>
          <a:bodyPr wrap="square" rtlCol="0">
            <a:spAutoFit/>
          </a:bodyPr>
          <a:lstStyle/>
          <a:p>
            <a:r>
              <a:rPr lang="zh-CN" altLang="en-US" b="1" dirty="0">
                <a:solidFill>
                  <a:schemeClr val="tx1"/>
                </a:solidFill>
                <a:sym typeface="+mn-ea"/>
              </a:rPr>
              <a:t>“3211+N”</a:t>
            </a:r>
            <a:r>
              <a:rPr lang="zh-CN" altLang="en-US" b="1" dirty="0">
                <a:solidFill>
                  <a:srgbClr val="3D89BC"/>
                </a:solidFill>
                <a:sym typeface="+mn-ea"/>
              </a:rPr>
              <a:t>中</a:t>
            </a:r>
            <a:r>
              <a:rPr lang="zh-CN" altLang="en-US"/>
              <a:t>“3”指的是要尽快建成“政务云平台”、“公共数据库平台”和“公共信息平台”等3个智慧政务公共基础设施；“2”指的城市网格化指挥中心综合管理平台和“一门式”公共服务综合信息平台等2个平台；第一个“1”指的是以“智慧XX·微信平台”为切入点打造1个“XX区区级移动互联网综合服务平台”；第二个“1”指的是成立1个“智慧XX”建设和维护管理中心；“N”是指分类分批推进N个智慧应用项目实施。</a:t>
            </a:r>
          </a:p>
        </p:txBody>
      </p:sp>
      <p:pic>
        <p:nvPicPr>
          <p:cNvPr id="27" name="图片 2"/>
          <p:cNvPicPr>
            <a:picLocks noChangeAspect="1"/>
          </p:cNvPicPr>
          <p:nvPr/>
        </p:nvPicPr>
        <p:blipFill>
          <a:blip r:embed="rId3"/>
          <a:stretch>
            <a:fillRect/>
          </a:stretch>
        </p:blipFill>
        <p:spPr>
          <a:xfrm>
            <a:off x="2451418" y="2742565"/>
            <a:ext cx="4239895" cy="3153410"/>
          </a:xfrm>
          <a:prstGeom prst="rect">
            <a:avLst/>
          </a:prstGeom>
          <a:noFill/>
          <a:ln w="9525">
            <a:noFill/>
          </a:ln>
        </p:spPr>
      </p:pic>
      <p:grpSp>
        <p:nvGrpSpPr>
          <p:cNvPr id="14" name="组合 13">
            <a:extLst>
              <a:ext uri="{FF2B5EF4-FFF2-40B4-BE49-F238E27FC236}">
                <a16:creationId xmlns:a16="http://schemas.microsoft.com/office/drawing/2014/main" id="{2F5CD0DD-85D8-438F-BE6D-AE6B90604112}"/>
              </a:ext>
            </a:extLst>
          </p:cNvPr>
          <p:cNvGrpSpPr/>
          <p:nvPr/>
        </p:nvGrpSpPr>
        <p:grpSpPr>
          <a:xfrm>
            <a:off x="-1" y="-2439"/>
            <a:ext cx="9145786" cy="718410"/>
            <a:chOff x="-1" y="190175"/>
            <a:chExt cx="9145786" cy="525795"/>
          </a:xfrm>
        </p:grpSpPr>
        <p:sp>
          <p:nvSpPr>
            <p:cNvPr id="15" name="任意多边形 4">
              <a:extLst>
                <a:ext uri="{FF2B5EF4-FFF2-40B4-BE49-F238E27FC236}">
                  <a16:creationId xmlns:a16="http://schemas.microsoft.com/office/drawing/2014/main" id="{B3C8CFB7-1562-45BC-8392-D8B084792D0B}"/>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5">
              <a:extLst>
                <a:ext uri="{FF2B5EF4-FFF2-40B4-BE49-F238E27FC236}">
                  <a16:creationId xmlns:a16="http://schemas.microsoft.com/office/drawing/2014/main" id="{A92FB1FD-7647-4BB7-8ED9-CE5CBCF95FF8}"/>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6">
              <a:extLst>
                <a:ext uri="{FF2B5EF4-FFF2-40B4-BE49-F238E27FC236}">
                  <a16:creationId xmlns:a16="http://schemas.microsoft.com/office/drawing/2014/main" id="{97418387-225F-4EF2-8F1D-C737AEDB48FD}"/>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a:extLst>
              <a:ext uri="{FF2B5EF4-FFF2-40B4-BE49-F238E27FC236}">
                <a16:creationId xmlns:a16="http://schemas.microsoft.com/office/drawing/2014/main" id="{FF0EB5BF-6C17-4B08-9B58-B0256F74B0A4}"/>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2" name="文本框 11"/>
          <p:cNvSpPr txBox="1"/>
          <p:nvPr/>
        </p:nvSpPr>
        <p:spPr>
          <a:xfrm>
            <a:off x="501650" y="841375"/>
            <a:ext cx="2211705" cy="368300"/>
          </a:xfrm>
          <a:prstGeom prst="rect">
            <a:avLst/>
          </a:prstGeom>
          <a:noFill/>
        </p:spPr>
        <p:txBody>
          <a:bodyPr wrap="square" rtlCol="0">
            <a:spAutoFit/>
          </a:bodyPr>
          <a:lstStyle/>
          <a:p>
            <a:r>
              <a:rPr lang="zh-CN" altLang="en-US" b="1" dirty="0">
                <a:solidFill>
                  <a:schemeClr val="accent1"/>
                </a:solidFill>
                <a:latin typeface="+mj-lt"/>
                <a:ea typeface="+mj-ea"/>
                <a:cs typeface="+mj-cs"/>
                <a:sym typeface="Arial" panose="020B0604020202020204" pitchFamily="34" charset="0"/>
              </a:rPr>
              <a:t>保险行业</a:t>
            </a:r>
          </a:p>
        </p:txBody>
      </p:sp>
      <p:sp>
        <p:nvSpPr>
          <p:cNvPr id="10" name="文本框 9"/>
          <p:cNvSpPr txBox="1"/>
          <p:nvPr/>
        </p:nvSpPr>
        <p:spPr>
          <a:xfrm>
            <a:off x="501650" y="1515745"/>
            <a:ext cx="1570355" cy="3138170"/>
          </a:xfrm>
          <a:prstGeom prst="rect">
            <a:avLst/>
          </a:prstGeom>
          <a:noFill/>
        </p:spPr>
        <p:txBody>
          <a:bodyPr wrap="square" rtlCol="0">
            <a:spAutoFit/>
          </a:bodyPr>
          <a:lstStyle/>
          <a:p>
            <a:r>
              <a:rPr lang="zh-CN" altLang="en-US"/>
              <a:t>保险数据主要是围绕产品和客户进行的，典型的有利用用户行为数据来制定车险价格，利用客户外部行为数据来了解客户需求，向目标用户推荐产品。</a:t>
            </a:r>
          </a:p>
        </p:txBody>
      </p:sp>
      <p:pic>
        <p:nvPicPr>
          <p:cNvPr id="13" name="图片 12" descr="公用19"/>
          <p:cNvPicPr>
            <a:picLocks noChangeAspect="1"/>
          </p:cNvPicPr>
          <p:nvPr/>
        </p:nvPicPr>
        <p:blipFill>
          <a:blip r:embed="rId2"/>
          <a:stretch>
            <a:fillRect/>
          </a:stretch>
        </p:blipFill>
        <p:spPr>
          <a:xfrm>
            <a:off x="2423160" y="841375"/>
            <a:ext cx="6388100" cy="4786630"/>
          </a:xfrm>
          <a:prstGeom prst="rect">
            <a:avLst/>
          </a:prstGeom>
        </p:spPr>
      </p:pic>
      <p:sp>
        <p:nvSpPr>
          <p:cNvPr id="8"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1"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14" name="组合 13">
            <a:extLst>
              <a:ext uri="{FF2B5EF4-FFF2-40B4-BE49-F238E27FC236}">
                <a16:creationId xmlns:a16="http://schemas.microsoft.com/office/drawing/2014/main" id="{2F5A5772-2578-4B43-B86E-FC57E089899D}"/>
              </a:ext>
            </a:extLst>
          </p:cNvPr>
          <p:cNvGrpSpPr/>
          <p:nvPr/>
        </p:nvGrpSpPr>
        <p:grpSpPr>
          <a:xfrm>
            <a:off x="-1" y="-2439"/>
            <a:ext cx="9145786" cy="718410"/>
            <a:chOff x="-1" y="190175"/>
            <a:chExt cx="9145786" cy="525795"/>
          </a:xfrm>
        </p:grpSpPr>
        <p:sp>
          <p:nvSpPr>
            <p:cNvPr id="15" name="任意多边形 4">
              <a:extLst>
                <a:ext uri="{FF2B5EF4-FFF2-40B4-BE49-F238E27FC236}">
                  <a16:creationId xmlns:a16="http://schemas.microsoft.com/office/drawing/2014/main" id="{F509B178-0489-4154-AC7F-26906DFC004C}"/>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5">
              <a:extLst>
                <a:ext uri="{FF2B5EF4-FFF2-40B4-BE49-F238E27FC236}">
                  <a16:creationId xmlns:a16="http://schemas.microsoft.com/office/drawing/2014/main" id="{F9E9CCB6-42BB-4AE3-A8E1-62CE15793FE1}"/>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6">
              <a:extLst>
                <a:ext uri="{FF2B5EF4-FFF2-40B4-BE49-F238E27FC236}">
                  <a16:creationId xmlns:a16="http://schemas.microsoft.com/office/drawing/2014/main" id="{1D599D3B-2B27-45D4-AEDE-55A4ECD3A176}"/>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a:extLst>
              <a:ext uri="{FF2B5EF4-FFF2-40B4-BE49-F238E27FC236}">
                <a16:creationId xmlns:a16="http://schemas.microsoft.com/office/drawing/2014/main" id="{88C4D682-2DED-4834-9740-45C9237A913C}"/>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椭圆 21"/>
          <p:cNvSpPr/>
          <p:nvPr/>
        </p:nvSpPr>
        <p:spPr>
          <a:xfrm>
            <a:off x="3616630" y="2510793"/>
            <a:ext cx="1600203" cy="160020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椭圆 32"/>
          <p:cNvSpPr/>
          <p:nvPr/>
        </p:nvSpPr>
        <p:spPr>
          <a:xfrm>
            <a:off x="3717401" y="2611564"/>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3926611" y="2717984"/>
            <a:ext cx="1077514" cy="1614805"/>
          </a:xfrm>
          <a:prstGeom prst="rect">
            <a:avLst/>
          </a:prstGeom>
        </p:spPr>
        <p:txBody>
          <a:bodyPr wrap="square">
            <a:spAutoFit/>
          </a:bodyPr>
          <a:lstStyle/>
          <a:p>
            <a:r>
              <a:rPr lang="zh-CN" altLang="en-US" sz="3300" b="1" dirty="0">
                <a:solidFill>
                  <a:schemeClr val="bg1"/>
                </a:solidFill>
                <a:latin typeface="+mj-lt"/>
                <a:ea typeface="+mj-ea"/>
                <a:cs typeface="+mj-cs"/>
                <a:sym typeface="Arial" panose="020B0604020202020204" pitchFamily="34" charset="0"/>
              </a:rPr>
              <a:t>保险行业</a:t>
            </a:r>
            <a:endParaRPr lang="zh-CN" altLang="en-US" sz="3300">
              <a:solidFill>
                <a:schemeClr val="bg1"/>
              </a:solidFill>
            </a:endParaRPr>
          </a:p>
          <a:p>
            <a:endParaRPr lang="zh-CN" altLang="en-US" sz="3300" b="1" dirty="0">
              <a:solidFill>
                <a:schemeClr val="bg1"/>
              </a:solidFill>
            </a:endParaRPr>
          </a:p>
        </p:txBody>
      </p:sp>
      <p:grpSp>
        <p:nvGrpSpPr>
          <p:cNvPr id="37" name="组合 36"/>
          <p:cNvGrpSpPr/>
          <p:nvPr/>
        </p:nvGrpSpPr>
        <p:grpSpPr>
          <a:xfrm>
            <a:off x="6018530" y="3392170"/>
            <a:ext cx="3739515" cy="390649"/>
            <a:chOff x="7892654" y="2152929"/>
            <a:chExt cx="4180261" cy="521041"/>
          </a:xfrm>
        </p:grpSpPr>
        <p:sp>
          <p:nvSpPr>
            <p:cNvPr id="38" name="圆角矩形 37"/>
            <p:cNvSpPr/>
            <p:nvPr/>
          </p:nvSpPr>
          <p:spPr>
            <a:xfrm>
              <a:off x="7892654" y="2152929"/>
              <a:ext cx="3739175"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矩形 38"/>
            <p:cNvSpPr/>
            <p:nvPr/>
          </p:nvSpPr>
          <p:spPr>
            <a:xfrm>
              <a:off x="8057179" y="2182738"/>
              <a:ext cx="4015736" cy="491232"/>
            </a:xfrm>
            <a:prstGeom prst="rect">
              <a:avLst/>
            </a:prstGeom>
          </p:spPr>
          <p:txBody>
            <a:bodyPr wrap="square">
              <a:spAutoFit/>
            </a:bodyPr>
            <a:lstStyle/>
            <a:p>
              <a:pPr algn="l"/>
              <a:r>
                <a:rPr kern="500" spc="225" dirty="0">
                  <a:solidFill>
                    <a:schemeClr val="bg1"/>
                  </a:solidFill>
                </a:rPr>
                <a:t>对保险企业客户进行建模</a:t>
              </a:r>
            </a:p>
          </p:txBody>
        </p:sp>
      </p:grpSp>
      <p:grpSp>
        <p:nvGrpSpPr>
          <p:cNvPr id="43" name="组合 42"/>
          <p:cNvGrpSpPr/>
          <p:nvPr/>
        </p:nvGrpSpPr>
        <p:grpSpPr>
          <a:xfrm>
            <a:off x="349226" y="1310246"/>
            <a:ext cx="2815269" cy="376899"/>
            <a:chOff x="7892654" y="2125553"/>
            <a:chExt cx="3884083" cy="502531"/>
          </a:xfrm>
        </p:grpSpPr>
        <p:sp>
          <p:nvSpPr>
            <p:cNvPr id="44" name="圆角矩形 43"/>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矩形 44"/>
            <p:cNvSpPr/>
            <p:nvPr/>
          </p:nvSpPr>
          <p:spPr>
            <a:xfrm>
              <a:off x="8021619" y="2137018"/>
              <a:ext cx="2026366" cy="491066"/>
            </a:xfrm>
            <a:prstGeom prst="rect">
              <a:avLst/>
            </a:prstGeom>
          </p:spPr>
          <p:txBody>
            <a:bodyPr wrap="none">
              <a:spAutoFit/>
            </a:bodyPr>
            <a:lstStyle/>
            <a:p>
              <a:pPr algn="l"/>
              <a:r>
                <a:rPr lang="zh-CN" altLang="en-US" kern="500" spc="225" dirty="0">
                  <a:solidFill>
                    <a:schemeClr val="bg1"/>
                  </a:solidFill>
                </a:rPr>
                <a:t>面临的困难</a:t>
              </a:r>
            </a:p>
          </p:txBody>
        </p:sp>
      </p:grpSp>
      <p:sp>
        <p:nvSpPr>
          <p:cNvPr id="54" name="矩形 53"/>
          <p:cNvSpPr/>
          <p:nvPr/>
        </p:nvSpPr>
        <p:spPr>
          <a:xfrm>
            <a:off x="6165850" y="3914775"/>
            <a:ext cx="2430145" cy="1938020"/>
          </a:xfrm>
          <a:prstGeom prst="rect">
            <a:avLst/>
          </a:prstGeom>
          <a:ln>
            <a:solidFill>
              <a:schemeClr val="tx1"/>
            </a:solidFill>
          </a:ln>
        </p:spPr>
        <p:txBody>
          <a:bodyPr wrap="square">
            <a:spAutoFit/>
          </a:bodyPr>
          <a:lstStyle/>
          <a:p>
            <a:pPr>
              <a:lnSpc>
                <a:spcPct val="150000"/>
              </a:lnSpc>
            </a:pPr>
            <a:r>
              <a:rPr lang="zh-CN" altLang="zh-CN" sz="1600" dirty="0">
                <a:solidFill>
                  <a:schemeClr val="tx1"/>
                </a:solidFill>
              </a:rPr>
              <a:t>1)客户细分模型。</a:t>
            </a:r>
          </a:p>
          <a:p>
            <a:pPr>
              <a:lnSpc>
                <a:spcPct val="150000"/>
              </a:lnSpc>
            </a:pPr>
            <a:r>
              <a:rPr lang="zh-CN" altLang="zh-CN" sz="1600" dirty="0">
                <a:solidFill>
                  <a:schemeClr val="tx1"/>
                </a:solidFill>
              </a:rPr>
              <a:t>2)客户价值模型。</a:t>
            </a:r>
          </a:p>
          <a:p>
            <a:pPr>
              <a:lnSpc>
                <a:spcPct val="150000"/>
              </a:lnSpc>
            </a:pPr>
            <a:r>
              <a:rPr lang="zh-CN" altLang="zh-CN" sz="1600" dirty="0">
                <a:solidFill>
                  <a:schemeClr val="tx1"/>
                </a:solidFill>
              </a:rPr>
              <a:t>3)客户忠诚度模型。</a:t>
            </a:r>
          </a:p>
          <a:p>
            <a:pPr>
              <a:lnSpc>
                <a:spcPct val="150000"/>
              </a:lnSpc>
            </a:pPr>
            <a:r>
              <a:rPr lang="zh-CN" altLang="zh-CN" sz="1600" dirty="0">
                <a:solidFill>
                  <a:schemeClr val="tx1"/>
                </a:solidFill>
              </a:rPr>
              <a:t>4)受众群体的扩散模型。</a:t>
            </a:r>
          </a:p>
          <a:p>
            <a:pPr>
              <a:lnSpc>
                <a:spcPct val="150000"/>
              </a:lnSpc>
            </a:pPr>
            <a:r>
              <a:rPr lang="zh-CN" altLang="zh-CN" sz="1600" dirty="0">
                <a:solidFill>
                  <a:schemeClr val="tx1"/>
                </a:solidFill>
              </a:rPr>
              <a:t>5)社会模型。</a:t>
            </a:r>
          </a:p>
        </p:txBody>
      </p:sp>
      <p:sp>
        <p:nvSpPr>
          <p:cNvPr id="57" name="矩形 56"/>
          <p:cNvSpPr/>
          <p:nvPr/>
        </p:nvSpPr>
        <p:spPr>
          <a:xfrm>
            <a:off x="349250" y="1878965"/>
            <a:ext cx="2342515" cy="1198880"/>
          </a:xfrm>
          <a:prstGeom prst="rect">
            <a:avLst/>
          </a:prstGeom>
          <a:ln>
            <a:solidFill>
              <a:schemeClr val="tx1"/>
            </a:solidFill>
          </a:ln>
        </p:spPr>
        <p:txBody>
          <a:bodyPr wrap="square">
            <a:spAutoFit/>
          </a:bodyPr>
          <a:lstStyle/>
          <a:p>
            <a:pPr>
              <a:lnSpc>
                <a:spcPct val="150000"/>
              </a:lnSpc>
            </a:pPr>
            <a:r>
              <a:rPr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1)数据多，整合困难。</a:t>
            </a:r>
          </a:p>
          <a:p>
            <a:pPr>
              <a:lnSpc>
                <a:spcPct val="150000"/>
              </a:lnSpc>
            </a:pPr>
            <a:r>
              <a:rPr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2)客户多，分析困难。</a:t>
            </a:r>
          </a:p>
          <a:p>
            <a:pPr>
              <a:lnSpc>
                <a:spcPct val="150000"/>
              </a:lnSpc>
            </a:pPr>
            <a:r>
              <a:rPr sz="1600" kern="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3)需求多，应用困难。</a:t>
            </a:r>
          </a:p>
        </p:txBody>
      </p:sp>
      <p:sp>
        <p:nvSpPr>
          <p:cNvPr id="58" name="任意多边形 57"/>
          <p:cNvSpPr/>
          <p:nvPr/>
        </p:nvSpPr>
        <p:spPr>
          <a:xfrm>
            <a:off x="3113315" y="1467733"/>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26" name="曲线连接符 25"/>
          <p:cNvCxnSpPr>
            <a:endCxn id="38" idx="1"/>
          </p:cNvCxnSpPr>
          <p:nvPr/>
        </p:nvCxnSpPr>
        <p:spPr>
          <a:xfrm>
            <a:off x="5216525" y="3275330"/>
            <a:ext cx="802005" cy="278130"/>
          </a:xfrm>
          <a:prstGeom prst="curvedConnector3">
            <a:avLst>
              <a:gd name="adj1" fmla="val 5004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6585" y="716280"/>
            <a:ext cx="2456180" cy="368300"/>
          </a:xfrm>
          <a:prstGeom prst="rect">
            <a:avLst/>
          </a:prstGeom>
          <a:noFill/>
        </p:spPr>
        <p:txBody>
          <a:bodyPr wrap="square" rtlCol="0">
            <a:spAutoFit/>
          </a:bodyPr>
          <a:lstStyle/>
          <a:p>
            <a:r>
              <a:rPr lang="zh-CN" altLang="en-US" b="1" dirty="0">
                <a:solidFill>
                  <a:schemeClr val="accent1"/>
                </a:solidFill>
                <a:latin typeface="+mj-lt"/>
                <a:ea typeface="+mj-ea"/>
                <a:cs typeface="+mj-cs"/>
                <a:sym typeface="Arial" panose="020B0604020202020204" pitchFamily="34" charset="0"/>
              </a:rPr>
              <a:t>保险行业</a:t>
            </a:r>
            <a:endParaRPr lang="zh-CN" altLang="en-US"/>
          </a:p>
        </p:txBody>
      </p:sp>
      <p:sp>
        <p:nvSpPr>
          <p:cNvPr id="11" name="文本框 6"/>
          <p:cNvSpPr txBox="1"/>
          <p:nvPr/>
        </p:nvSpPr>
        <p:spPr>
          <a:xfrm>
            <a:off x="442707" y="170742"/>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5"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8" name="图片 7" descr="公用23"/>
          <p:cNvPicPr>
            <a:picLocks noChangeAspect="1"/>
          </p:cNvPicPr>
          <p:nvPr/>
        </p:nvPicPr>
        <p:blipFill>
          <a:blip r:embed="rId2"/>
          <a:stretch>
            <a:fillRect/>
          </a:stretch>
        </p:blipFill>
        <p:spPr>
          <a:xfrm>
            <a:off x="-32385" y="3644265"/>
            <a:ext cx="3648710" cy="2252345"/>
          </a:xfrm>
          <a:prstGeom prst="rect">
            <a:avLst/>
          </a:prstGeom>
        </p:spPr>
      </p:pic>
      <p:pic>
        <p:nvPicPr>
          <p:cNvPr id="10" name="图片 9" descr="公用15"/>
          <p:cNvPicPr>
            <a:picLocks noChangeAspect="1"/>
          </p:cNvPicPr>
          <p:nvPr/>
        </p:nvPicPr>
        <p:blipFill>
          <a:blip r:embed="rId3"/>
          <a:stretch>
            <a:fillRect/>
          </a:stretch>
        </p:blipFill>
        <p:spPr>
          <a:xfrm>
            <a:off x="5392420" y="808355"/>
            <a:ext cx="3753485" cy="2406015"/>
          </a:xfrm>
          <a:prstGeom prst="rect">
            <a:avLst/>
          </a:prstGeom>
        </p:spPr>
      </p:pic>
      <p:grpSp>
        <p:nvGrpSpPr>
          <p:cNvPr id="32" name="组合 31">
            <a:extLst>
              <a:ext uri="{FF2B5EF4-FFF2-40B4-BE49-F238E27FC236}">
                <a16:creationId xmlns:a16="http://schemas.microsoft.com/office/drawing/2014/main" id="{46F85B11-018C-4A83-9982-E47BC8E8CAFE}"/>
              </a:ext>
            </a:extLst>
          </p:cNvPr>
          <p:cNvGrpSpPr/>
          <p:nvPr/>
        </p:nvGrpSpPr>
        <p:grpSpPr>
          <a:xfrm>
            <a:off x="-1" y="-2439"/>
            <a:ext cx="9145786" cy="718410"/>
            <a:chOff x="-1" y="190175"/>
            <a:chExt cx="9145786" cy="525795"/>
          </a:xfrm>
        </p:grpSpPr>
        <p:sp>
          <p:nvSpPr>
            <p:cNvPr id="34" name="任意多边形 4">
              <a:extLst>
                <a:ext uri="{FF2B5EF4-FFF2-40B4-BE49-F238E27FC236}">
                  <a16:creationId xmlns:a16="http://schemas.microsoft.com/office/drawing/2014/main" id="{4EC70067-16E9-415B-8199-6DC053B421BE}"/>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任意多边形 5">
              <a:extLst>
                <a:ext uri="{FF2B5EF4-FFF2-40B4-BE49-F238E27FC236}">
                  <a16:creationId xmlns:a16="http://schemas.microsoft.com/office/drawing/2014/main" id="{DC20367A-A75A-4109-B513-E6328224FE22}"/>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任意多边形 6">
              <a:extLst>
                <a:ext uri="{FF2B5EF4-FFF2-40B4-BE49-F238E27FC236}">
                  <a16:creationId xmlns:a16="http://schemas.microsoft.com/office/drawing/2014/main" id="{4CA7ACFB-0159-4738-8F36-97DCC0825B2B}"/>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41" name="文本框 6">
            <a:extLst>
              <a:ext uri="{FF2B5EF4-FFF2-40B4-BE49-F238E27FC236}">
                <a16:creationId xmlns:a16="http://schemas.microsoft.com/office/drawing/2014/main" id="{FC8C2B90-42F0-483D-AFB8-93EECF78AB09}"/>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169999"/>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 name="组合 3"/>
          <p:cNvGrpSpPr/>
          <p:nvPr>
            <p:custDataLst>
              <p:tags r:id="rId1"/>
            </p:custDataLst>
          </p:nvPr>
        </p:nvGrpSpPr>
        <p:grpSpPr>
          <a:xfrm>
            <a:off x="-679450" y="866140"/>
            <a:ext cx="9748520" cy="5175250"/>
            <a:chOff x="1255892" y="1892789"/>
            <a:chExt cx="7597395" cy="5175972"/>
          </a:xfrm>
        </p:grpSpPr>
        <p:sp>
          <p:nvSpPr>
            <p:cNvPr id="7" name="矩形 6"/>
            <p:cNvSpPr/>
            <p:nvPr>
              <p:custDataLst>
                <p:tags r:id="rId2"/>
              </p:custDataLst>
            </p:nvPr>
          </p:nvSpPr>
          <p:spPr>
            <a:xfrm>
              <a:off x="2427806" y="2073764"/>
              <a:ext cx="4571286" cy="400110"/>
            </a:xfrm>
            <a:prstGeom prst="rect">
              <a:avLst/>
            </a:prstGeom>
          </p:spPr>
          <p:txBody>
            <a:bodyPr wrap="square">
              <a:normAutofit fontScale="97500"/>
            </a:bodyPr>
            <a:lstStyle/>
            <a:p>
              <a:r>
                <a:rPr lang="zh-CN" altLang="en-US" sz="2000" b="1" dirty="0">
                  <a:solidFill>
                    <a:schemeClr val="accent1"/>
                  </a:solidFill>
                  <a:latin typeface="+mj-lt"/>
                  <a:ea typeface="+mj-ea"/>
                  <a:cs typeface="+mj-cs"/>
                  <a:sym typeface="Arial" panose="020B0604020202020204" pitchFamily="34" charset="0"/>
                </a:rPr>
                <a:t>案例</a:t>
              </a:r>
            </a:p>
          </p:txBody>
        </p:sp>
        <p:sp>
          <p:nvSpPr>
            <p:cNvPr id="8" name="矩形 7"/>
            <p:cNvSpPr/>
            <p:nvPr>
              <p:custDataLst>
                <p:tags r:id="rId3"/>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4"/>
              </p:custDataLst>
            </p:nvPr>
          </p:nvSpPr>
          <p:spPr>
            <a:xfrm>
              <a:off x="2407478" y="2371011"/>
              <a:ext cx="6445809" cy="4697750"/>
            </a:xfrm>
            <a:prstGeom prst="rect">
              <a:avLst/>
            </a:prstGeom>
          </p:spPr>
          <p:txBody>
            <a:bodyPr wrap="square">
              <a:noAutofit/>
            </a:bodyPr>
            <a:lstStyle/>
            <a:p>
              <a:pPr algn="just" fontAlgn="auto">
                <a:lnSpc>
                  <a:spcPct val="150000"/>
                </a:lnSpc>
              </a:pPr>
              <a:r>
                <a:rPr sz="1400" b="1" dirty="0">
                  <a:sym typeface="Arial" panose="020B0604020202020204" pitchFamily="34" charset="0"/>
                </a:rPr>
                <a:t> 泰康保险使用大数据进行数据采集和数据统计分析项目</a:t>
              </a:r>
            </a:p>
            <a:p>
              <a:pPr algn="just" fontAlgn="auto">
                <a:lnSpc>
                  <a:spcPct val="150000"/>
                </a:lnSpc>
              </a:pPr>
              <a:r>
                <a:rPr sz="1400" b="1" dirty="0">
                  <a:sym typeface="Arial" panose="020B0604020202020204" pitchFamily="34" charset="0"/>
                </a:rPr>
                <a:t>泰康人寿蓬勃发展，业务量壮大，客户量激增，却面临以下问题：</a:t>
              </a:r>
            </a:p>
            <a:p>
              <a:pPr algn="just" fontAlgn="auto">
                <a:lnSpc>
                  <a:spcPct val="150000"/>
                </a:lnSpc>
              </a:pPr>
              <a:r>
                <a:rPr sz="1400" b="1" dirty="0">
                  <a:sym typeface="Arial" panose="020B0604020202020204" pitchFamily="34" charset="0"/>
                </a:rPr>
                <a:t>如何使用用户数据？如何了解客户、经营客户？如何建立情感链接、实现有效互动，如何为客户打造个性化的服务和产品？如何增强客户黏性、提升客户满意度？如何扩大保险覆盖面、提升保险渗透率？经过分析，大数据公司为泰康人寿公司提出以下解决方案，用户行为采集模块。通过传统PC站点、手机WAP站点、手机APP站点、移动端微信等方式对用户PV、UV活跃度进行统计，分析各个保险产品每日浏览量、趋势、客户兴趣度、转化率等指标。</a:t>
              </a:r>
            </a:p>
            <a:p>
              <a:pPr algn="just" fontAlgn="auto">
                <a:lnSpc>
                  <a:spcPct val="150000"/>
                </a:lnSpc>
              </a:pPr>
              <a:r>
                <a:rPr sz="1400" b="1" dirty="0">
                  <a:sym typeface="Arial" panose="020B0604020202020204" pitchFamily="34" charset="0"/>
                </a:rPr>
                <a:t>拉通用户数据模块。整合所有接触点的用户数据，整合用户所有的标志，多源异构整合到统一标准，精确定义用户标签。用户行为分析模块。分析客户的生命周期，用户分类详情，回流用户分析，新增、沉默、活跃、流失用户分析，留存用户分析。网站数据统计分析模块。页面浏览量分析，分时统计，用户来源统计。</a:t>
              </a:r>
              <a:r>
                <a:rPr lang="zh-CN" sz="1400" b="1" dirty="0">
                  <a:sym typeface="Arial" panose="020B0604020202020204" pitchFamily="34" charset="0"/>
                </a:rPr>
                <a:t>在</a:t>
              </a:r>
              <a:r>
                <a:rPr sz="1400" b="1" dirty="0">
                  <a:sym typeface="Arial" panose="020B0604020202020204" pitchFamily="34" charset="0"/>
                </a:rPr>
                <a:t>使用该系统之后，可以归纳出高价值客户群体特征，从现有客户中挖掘有潜力的客户，使其转化为高价值客户；通过分析付费客户和非付费客户两个群体的差异特征，并从非付费客户中寻找符合付费客户的特征，针对性的销售以提升转化率；个性化推荐就是在合适的时间，以最恰当的方式，向客户推荐或营销他最需要的产品或者服务，从而提升工作效率，业务迅速增长。</a:t>
              </a:r>
            </a:p>
          </p:txBody>
        </p:sp>
        <p:cxnSp>
          <p:nvCxnSpPr>
            <p:cNvPr id="10" name="直接连接符 9"/>
            <p:cNvCxnSpPr/>
            <p:nvPr>
              <p:custDataLst>
                <p:tags r:id="rId5"/>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6"/>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a:solidFill>
                    <a:schemeClr val="accent1"/>
                  </a:solidFill>
                  <a:sym typeface="Arial" panose="020B0604020202020204" pitchFamily="34" charset="0"/>
                </a:rPr>
                <a:t>01</a:t>
              </a:r>
              <a:endParaRPr lang="zh-CN" altLang="en-US" sz="4800" b="1" dirty="0">
                <a:solidFill>
                  <a:schemeClr val="accent1"/>
                </a:solidFill>
                <a:sym typeface="Arial" panose="020B0604020202020204" pitchFamily="34" charset="0"/>
              </a:endParaRPr>
            </a:p>
          </p:txBody>
        </p:sp>
      </p:grpSp>
      <p:sp>
        <p:nvSpPr>
          <p:cNvPr id="13"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17" name="组合 16">
            <a:extLst>
              <a:ext uri="{FF2B5EF4-FFF2-40B4-BE49-F238E27FC236}">
                <a16:creationId xmlns:a16="http://schemas.microsoft.com/office/drawing/2014/main" id="{334E6AE3-1747-4621-BD56-E4721D3C1E40}"/>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0C950CA6-D54B-42C1-81C0-69A046BA1434}"/>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1B9F723E-4D3D-4E86-AB1B-911015CFF3D8}"/>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A44BEA4E-8E88-4F78-BFBE-AF16B6F65A11}"/>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794D6C95-301F-44D0-9E50-3B6C32F35984}"/>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645" y="4944111"/>
            <a:ext cx="8263891" cy="88582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文本框 6"/>
          <p:cNvSpPr txBox="1"/>
          <p:nvPr/>
        </p:nvSpPr>
        <p:spPr>
          <a:xfrm>
            <a:off x="452232" y="173917"/>
            <a:ext cx="2514600" cy="414020"/>
          </a:xfrm>
          <a:prstGeom prst="rect">
            <a:avLst/>
          </a:prstGeom>
          <a:noFill/>
        </p:spPr>
        <p:txBody>
          <a:bodyPr wrap="none" rtlCol="0">
            <a:spAutoFit/>
          </a:bodyPr>
          <a:lstStyle/>
          <a:p>
            <a:r>
              <a:rPr lang="en-US" altLang="zh-CN" sz="2100" b="1" spc="225" dirty="0">
                <a:solidFill>
                  <a:prstClr val="white"/>
                </a:solidFill>
              </a:rPr>
              <a:t>1.1 </a:t>
            </a:r>
            <a:r>
              <a:rPr lang="zh-CN" altLang="en-US" sz="2100" b="1" spc="225" dirty="0">
                <a:solidFill>
                  <a:prstClr val="white"/>
                </a:solidFill>
              </a:rPr>
              <a:t>大数据的概念</a:t>
            </a:r>
          </a:p>
        </p:txBody>
      </p:sp>
      <p:sp>
        <p:nvSpPr>
          <p:cNvPr id="3" name="矩形 2"/>
          <p:cNvSpPr/>
          <p:nvPr/>
        </p:nvSpPr>
        <p:spPr>
          <a:xfrm>
            <a:off x="268457" y="992840"/>
            <a:ext cx="2214880" cy="337185"/>
          </a:xfrm>
          <a:prstGeom prst="rect">
            <a:avLst/>
          </a:prstGeom>
        </p:spPr>
        <p:txBody>
          <a:bodyPr wrap="none">
            <a:spAutoFit/>
          </a:bodyPr>
          <a:lstStyle/>
          <a:p>
            <a:r>
              <a:rPr lang="zh-CN" altLang="zh-CN" sz="1600" dirty="0"/>
              <a:t>存储：存储成本的下降</a:t>
            </a:r>
            <a:endParaRPr lang="zh-CN" altLang="en-US" sz="1600" dirty="0"/>
          </a:p>
        </p:txBody>
      </p:sp>
      <p:sp>
        <p:nvSpPr>
          <p:cNvPr id="7" name="矩形 6"/>
          <p:cNvSpPr/>
          <p:nvPr/>
        </p:nvSpPr>
        <p:spPr>
          <a:xfrm flipH="1">
            <a:off x="451763" y="1434811"/>
            <a:ext cx="3930453" cy="57743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t>云计算出现之前</a:t>
            </a:r>
          </a:p>
        </p:txBody>
      </p:sp>
      <p:sp>
        <p:nvSpPr>
          <p:cNvPr id="8" name="矩形 7"/>
          <p:cNvSpPr/>
          <p:nvPr/>
        </p:nvSpPr>
        <p:spPr>
          <a:xfrm flipH="1">
            <a:off x="4795163" y="1434811"/>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t>云计算出现之后</a:t>
            </a:r>
          </a:p>
        </p:txBody>
      </p:sp>
      <p:sp>
        <p:nvSpPr>
          <p:cNvPr id="9" name="矩形 8"/>
          <p:cNvSpPr/>
          <p:nvPr/>
        </p:nvSpPr>
        <p:spPr>
          <a:xfrm>
            <a:off x="584835" y="2423795"/>
            <a:ext cx="3672205" cy="20612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sz="1600">
                <a:solidFill>
                  <a:schemeClr val="tx1">
                    <a:lumMod val="75000"/>
                    <a:lumOff val="25000"/>
                  </a:schemeClr>
                </a:solidFill>
              </a:rPr>
              <a:t>在云计算出现之前，数据存储的成本是非常高的</a:t>
            </a:r>
            <a:r>
              <a:rPr lang="zh-CN" sz="1600">
                <a:solidFill>
                  <a:schemeClr val="tx1">
                    <a:lumMod val="75000"/>
                    <a:lumOff val="25000"/>
                  </a:schemeClr>
                </a:solidFill>
              </a:rPr>
              <a:t>。</a:t>
            </a:r>
          </a:p>
          <a:p>
            <a:pPr fontAlgn="auto">
              <a:lnSpc>
                <a:spcPct val="100000"/>
              </a:lnSpc>
            </a:pPr>
            <a:r>
              <a:rPr lang="zh-CN" sz="1600">
                <a:solidFill>
                  <a:schemeClr val="tx1">
                    <a:lumMod val="75000"/>
                    <a:lumOff val="25000"/>
                  </a:schemeClr>
                </a:solidFill>
              </a:rPr>
              <a:t>例如，公司要建设网站，需要购置和部署服务器，安排技术人员维护服务器，保证数据存储的安全性和数据传输的畅通性，还会定期清理数据，腾出空间以便存储新的数据，机房整体的人力和管理成本都很高。</a:t>
            </a:r>
          </a:p>
        </p:txBody>
      </p:sp>
      <p:sp>
        <p:nvSpPr>
          <p:cNvPr id="10" name="矩形 9"/>
          <p:cNvSpPr/>
          <p:nvPr/>
        </p:nvSpPr>
        <p:spPr>
          <a:xfrm>
            <a:off x="451763" y="2194040"/>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p:nvSpPr>
        <p:spPr>
          <a:xfrm>
            <a:off x="4953635" y="2423795"/>
            <a:ext cx="3613785" cy="5067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2" name="矩形 11"/>
          <p:cNvSpPr/>
          <p:nvPr/>
        </p:nvSpPr>
        <p:spPr>
          <a:xfrm>
            <a:off x="4795163" y="2194040"/>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zh-CN" sz="1600">
                <a:solidFill>
                  <a:schemeClr val="tx1">
                    <a:lumMod val="75000"/>
                    <a:lumOff val="25000"/>
                  </a:schemeClr>
                </a:solidFill>
                <a:sym typeface="+mn-ea"/>
              </a:rPr>
              <a:t>云计算出现后，数据存储服务衍生出了新的商业模式，数据中心的出现降低了公司的计算和存储成本。</a:t>
            </a:r>
          </a:p>
          <a:p>
            <a:pPr algn="l"/>
            <a:r>
              <a:rPr lang="zh-CN" sz="1600">
                <a:solidFill>
                  <a:schemeClr val="tx1">
                    <a:lumMod val="75000"/>
                    <a:lumOff val="25000"/>
                  </a:schemeClr>
                </a:solidFill>
              </a:rPr>
              <a:t>例如，公司现在要建设网站，不需要去购买服务器，不需要去雇用技术人员维护服务器，可以通过租用硬件设备的方式解决问题。</a:t>
            </a:r>
            <a:endParaRPr lang="zh-CN">
              <a:solidFill>
                <a:schemeClr val="tx1">
                  <a:lumMod val="75000"/>
                  <a:lumOff val="25000"/>
                </a:schemeClr>
              </a:solidFill>
            </a:endParaRPr>
          </a:p>
          <a:p>
            <a:pPr algn="ctr"/>
            <a:endParaRPr lang="zh-CN" altLang="en-US">
              <a:solidFill>
                <a:schemeClr val="tx1">
                  <a:lumMod val="75000"/>
                  <a:lumOff val="25000"/>
                </a:schemeClr>
              </a:solidFill>
            </a:endParaRPr>
          </a:p>
        </p:txBody>
      </p:sp>
      <p:sp>
        <p:nvSpPr>
          <p:cNvPr id="2" name="文本框 1"/>
          <p:cNvSpPr txBox="1"/>
          <p:nvPr/>
        </p:nvSpPr>
        <p:spPr>
          <a:xfrm>
            <a:off x="450851" y="4944111"/>
            <a:ext cx="8311515" cy="829945"/>
          </a:xfrm>
          <a:prstGeom prst="rect">
            <a:avLst/>
          </a:prstGeom>
          <a:noFill/>
        </p:spPr>
        <p:txBody>
          <a:bodyPr wrap="square" rtlCol="0" anchor="t">
            <a:spAutoFit/>
          </a:bodyPr>
          <a:lstStyle/>
          <a:p>
            <a:r>
              <a:rPr lang="zh-CN" altLang="en-US" sz="1600"/>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p>
        </p:txBody>
      </p:sp>
      <p:sp>
        <p:nvSpPr>
          <p:cNvPr id="14"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4"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250" name="文本框 249"/>
          <p:cNvSpPr txBox="1"/>
          <p:nvPr/>
        </p:nvSpPr>
        <p:spPr>
          <a:xfrm>
            <a:off x="623570" y="790575"/>
            <a:ext cx="5295900" cy="368300"/>
          </a:xfrm>
          <a:prstGeom prst="rect">
            <a:avLst/>
          </a:prstGeom>
          <a:noFill/>
        </p:spPr>
        <p:txBody>
          <a:bodyPr wrap="square" rtlCol="0">
            <a:spAutoFit/>
          </a:bodyPr>
          <a:lstStyle/>
          <a:p>
            <a:r>
              <a:rPr lang="zh-CN" altLang="en-US" b="1" dirty="0">
                <a:solidFill>
                  <a:srgbClr val="3D89BC"/>
                </a:solidFill>
              </a:rPr>
              <a:t>智慧医疗</a:t>
            </a:r>
          </a:p>
        </p:txBody>
      </p:sp>
      <p:sp>
        <p:nvSpPr>
          <p:cNvPr id="3" name="文本框 2"/>
          <p:cNvSpPr txBox="1"/>
          <p:nvPr/>
        </p:nvSpPr>
        <p:spPr>
          <a:xfrm>
            <a:off x="623570" y="1158875"/>
            <a:ext cx="2268220" cy="4799965"/>
          </a:xfrm>
          <a:prstGeom prst="rect">
            <a:avLst/>
          </a:prstGeom>
          <a:noFill/>
        </p:spPr>
        <p:txBody>
          <a:bodyPr wrap="square" rtlCol="0">
            <a:spAutoFit/>
          </a:bodyPr>
          <a:lstStyle/>
          <a:p>
            <a:r>
              <a:rPr lang="zh-CN" altLang="en-US"/>
              <a:t>智慧医疗英文简称WIT120，是最近兴起的专有医疗名词，通过打造健康档案区域医疗信息平台，利用最先进的物联网技术，实现患者与医务人员、医疗机构、医疗设备之间的互动，逐步达到信息化。人工智能的最大特点就是高效的计算和精准的分析与决策，这一点刚好击中现在的医疗痛点，或能从根本上解决医疗资源供不应求的局面。</a:t>
            </a:r>
          </a:p>
        </p:txBody>
      </p:sp>
      <p:pic>
        <p:nvPicPr>
          <p:cNvPr id="6" name="图片 5" descr="大数据采集"/>
          <p:cNvPicPr>
            <a:picLocks noChangeAspect="1"/>
          </p:cNvPicPr>
          <p:nvPr/>
        </p:nvPicPr>
        <p:blipFill>
          <a:blip r:embed="rId3"/>
          <a:stretch>
            <a:fillRect/>
          </a:stretch>
        </p:blipFill>
        <p:spPr>
          <a:xfrm>
            <a:off x="2891790" y="1688465"/>
            <a:ext cx="6097905" cy="4092575"/>
          </a:xfrm>
          <a:prstGeom prst="rect">
            <a:avLst/>
          </a:prstGeom>
        </p:spPr>
      </p:pic>
      <p:grpSp>
        <p:nvGrpSpPr>
          <p:cNvPr id="14" name="组合 13">
            <a:extLst>
              <a:ext uri="{FF2B5EF4-FFF2-40B4-BE49-F238E27FC236}">
                <a16:creationId xmlns:a16="http://schemas.microsoft.com/office/drawing/2014/main" id="{CB96BC2E-52D5-49A9-9C55-B97DFB6363CE}"/>
              </a:ext>
            </a:extLst>
          </p:cNvPr>
          <p:cNvGrpSpPr/>
          <p:nvPr/>
        </p:nvGrpSpPr>
        <p:grpSpPr>
          <a:xfrm>
            <a:off x="-1" y="-2439"/>
            <a:ext cx="9145786" cy="718410"/>
            <a:chOff x="-1" y="190175"/>
            <a:chExt cx="9145786" cy="525795"/>
          </a:xfrm>
        </p:grpSpPr>
        <p:sp>
          <p:nvSpPr>
            <p:cNvPr id="15" name="任意多边形 4">
              <a:extLst>
                <a:ext uri="{FF2B5EF4-FFF2-40B4-BE49-F238E27FC236}">
                  <a16:creationId xmlns:a16="http://schemas.microsoft.com/office/drawing/2014/main" id="{9EA02D39-FC6A-4E4C-957F-25FA0D6EA855}"/>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5">
              <a:extLst>
                <a:ext uri="{FF2B5EF4-FFF2-40B4-BE49-F238E27FC236}">
                  <a16:creationId xmlns:a16="http://schemas.microsoft.com/office/drawing/2014/main" id="{EB0734F4-0755-4FDE-B88B-BC7F3B95F4EC}"/>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 name="任意多边形 6">
              <a:extLst>
                <a:ext uri="{FF2B5EF4-FFF2-40B4-BE49-F238E27FC236}">
                  <a16:creationId xmlns:a16="http://schemas.microsoft.com/office/drawing/2014/main" id="{11878471-D113-455A-B5FB-382B69F253F5}"/>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18" name="文本框 6">
            <a:extLst>
              <a:ext uri="{FF2B5EF4-FFF2-40B4-BE49-F238E27FC236}">
                <a16:creationId xmlns:a16="http://schemas.microsoft.com/office/drawing/2014/main" id="{80B410C5-CEA8-459E-9D0E-9774A1AF1EAD}"/>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3" name="椭圆 32"/>
          <p:cNvSpPr/>
          <p:nvPr/>
        </p:nvSpPr>
        <p:spPr>
          <a:xfrm>
            <a:off x="3717401" y="2611564"/>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3851275" y="2756535"/>
            <a:ext cx="1163320" cy="1198880"/>
          </a:xfrm>
          <a:prstGeom prst="rect">
            <a:avLst/>
          </a:prstGeom>
        </p:spPr>
        <p:txBody>
          <a:bodyPr wrap="square">
            <a:spAutoFit/>
          </a:bodyPr>
          <a:lstStyle/>
          <a:p>
            <a:pPr algn="ctr"/>
            <a:r>
              <a:rPr lang="zh-CN" altLang="en-US" sz="2400" b="1" dirty="0">
                <a:solidFill>
                  <a:prstClr val="white"/>
                </a:solidFill>
              </a:rPr>
              <a:t>可视化基本</a:t>
            </a:r>
          </a:p>
          <a:p>
            <a:pPr algn="ctr"/>
            <a:r>
              <a:rPr lang="zh-CN" altLang="en-US" sz="2400" b="1" dirty="0">
                <a:solidFill>
                  <a:prstClr val="white"/>
                </a:solidFill>
              </a:rPr>
              <a:t>特征</a:t>
            </a:r>
          </a:p>
        </p:txBody>
      </p:sp>
      <p:sp>
        <p:nvSpPr>
          <p:cNvPr id="13" name="六边形 12"/>
          <p:cNvSpPr/>
          <p:nvPr/>
        </p:nvSpPr>
        <p:spPr>
          <a:xfrm>
            <a:off x="490220" y="2649220"/>
            <a:ext cx="3277870" cy="3013710"/>
          </a:xfrm>
          <a:prstGeom prst="hexag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lumMod val="65000"/>
                    <a:lumOff val="35000"/>
                  </a:schemeClr>
                </a:solidFill>
                <a:sym typeface="+mn-ea"/>
              </a:rPr>
              <a:t>“人工智能可以为医生提供完整和有效的信息，从而为疾病的诊断和治疗提供科学、可靠的依据。”人工智能可以极大提高医学数据的测定和分析过程的自动化程度，从而大大提高工作的速度，减轻医生的工作强度和减少主观随意性。</a:t>
            </a:r>
          </a:p>
        </p:txBody>
      </p:sp>
      <p:sp>
        <p:nvSpPr>
          <p:cNvPr id="14" name="六边形 13"/>
          <p:cNvSpPr/>
          <p:nvPr/>
        </p:nvSpPr>
        <p:spPr>
          <a:xfrm>
            <a:off x="2998470" y="1123315"/>
            <a:ext cx="3277870" cy="3013710"/>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lumMod val="65000"/>
                    <a:lumOff val="35000"/>
                  </a:schemeClr>
                </a:solidFill>
                <a:sym typeface="+mn-ea"/>
              </a:rPr>
              <a:t>人工智能可通过图形识别在影像识别这方面发挥价值。根据已经确诊癌症的患者前几年的CT片子来建立自我学习的模型，之后就可以判断各种结节到底是不是肺癌。</a:t>
            </a:r>
          </a:p>
        </p:txBody>
      </p:sp>
      <p:sp>
        <p:nvSpPr>
          <p:cNvPr id="15" name="六边形 14"/>
          <p:cNvSpPr/>
          <p:nvPr/>
        </p:nvSpPr>
        <p:spPr>
          <a:xfrm>
            <a:off x="5542280" y="2625725"/>
            <a:ext cx="3277870" cy="3013710"/>
          </a:xfrm>
          <a:prstGeom prst="hex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lumMod val="65000"/>
                    <a:lumOff val="35000"/>
                  </a:schemeClr>
                </a:solidFill>
                <a:sym typeface="+mn-ea"/>
              </a:rPr>
              <a:t>到医院看病常常要面对“三长一短”同时，病人看病时很多人都需要做ct、磁共振、b超，一家中等以上医院每一天都有上千张新的图文影象资料生成，这些资料会占据医院的绝大部分存储资源。医院上线的“云存储”系统打破了以往的数据存储瓶颈。</a:t>
            </a:r>
          </a:p>
        </p:txBody>
      </p:sp>
      <p:sp>
        <p:nvSpPr>
          <p:cNvPr id="11"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2"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6" name="文本框 15"/>
          <p:cNvSpPr txBox="1"/>
          <p:nvPr/>
        </p:nvSpPr>
        <p:spPr>
          <a:xfrm>
            <a:off x="452120" y="888365"/>
            <a:ext cx="5295900" cy="368300"/>
          </a:xfrm>
          <a:prstGeom prst="rect">
            <a:avLst/>
          </a:prstGeom>
          <a:noFill/>
        </p:spPr>
        <p:txBody>
          <a:bodyPr wrap="square" rtlCol="0">
            <a:spAutoFit/>
          </a:bodyPr>
          <a:lstStyle/>
          <a:p>
            <a:r>
              <a:rPr lang="zh-CN" altLang="en-US" b="1" dirty="0">
                <a:solidFill>
                  <a:srgbClr val="3D89BC"/>
                </a:solidFill>
              </a:rPr>
              <a:t>智慧医疗</a:t>
            </a:r>
          </a:p>
        </p:txBody>
      </p:sp>
      <p:grpSp>
        <p:nvGrpSpPr>
          <p:cNvPr id="17" name="组合 16">
            <a:extLst>
              <a:ext uri="{FF2B5EF4-FFF2-40B4-BE49-F238E27FC236}">
                <a16:creationId xmlns:a16="http://schemas.microsoft.com/office/drawing/2014/main" id="{6EB63364-28AD-47AD-BC66-58AD83AA5E22}"/>
              </a:ext>
            </a:extLst>
          </p:cNvPr>
          <p:cNvGrpSpPr/>
          <p:nvPr/>
        </p:nvGrpSpPr>
        <p:grpSpPr>
          <a:xfrm>
            <a:off x="-1" y="-2439"/>
            <a:ext cx="9145786" cy="718410"/>
            <a:chOff x="-1" y="190175"/>
            <a:chExt cx="9145786" cy="525795"/>
          </a:xfrm>
        </p:grpSpPr>
        <p:sp>
          <p:nvSpPr>
            <p:cNvPr id="18" name="任意多边形 4">
              <a:extLst>
                <a:ext uri="{FF2B5EF4-FFF2-40B4-BE49-F238E27FC236}">
                  <a16:creationId xmlns:a16="http://schemas.microsoft.com/office/drawing/2014/main" id="{1181E4B6-8835-4840-89CA-A295826E16F9}"/>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任意多边形 5">
              <a:extLst>
                <a:ext uri="{FF2B5EF4-FFF2-40B4-BE49-F238E27FC236}">
                  <a16:creationId xmlns:a16="http://schemas.microsoft.com/office/drawing/2014/main" id="{E5C6EABC-6A4F-4693-9083-AC4B37D17C98}"/>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0" name="任意多边形 6">
              <a:extLst>
                <a:ext uri="{FF2B5EF4-FFF2-40B4-BE49-F238E27FC236}">
                  <a16:creationId xmlns:a16="http://schemas.microsoft.com/office/drawing/2014/main" id="{ACDBA00C-0BDB-40DA-A0FD-C6472580C919}"/>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1" name="文本框 6">
            <a:extLst>
              <a:ext uri="{FF2B5EF4-FFF2-40B4-BE49-F238E27FC236}">
                <a16:creationId xmlns:a16="http://schemas.microsoft.com/office/drawing/2014/main" id="{5313A578-2EF2-437D-98FF-CF867F2330C9}"/>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矩形 6"/>
          <p:cNvSpPr/>
          <p:nvPr/>
        </p:nvSpPr>
        <p:spPr>
          <a:xfrm>
            <a:off x="1012825" y="1564005"/>
            <a:ext cx="7996555" cy="8299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a:solidFill>
                  <a:schemeClr val="tx1">
                    <a:lumMod val="65000"/>
                    <a:lumOff val="35000"/>
                  </a:schemeClr>
                </a:solidFill>
                <a:sym typeface="+mn-ea"/>
              </a:rPr>
              <a:t>人工智能为智慧医疗产业带来足够的惊喜，不过，目前国内还没有一款医疗领域的人工智能产品得到国家食品药品监督管理局的批准，人工智能对于国内医疗行业来说仍然是新兴事物，带来客观性和便捷性的同时，需要与现有的医疗模式一同经历“磨合期”。</a:t>
            </a:r>
            <a:endParaRPr lang="zh-CN" altLang="en-US" sz="1600">
              <a:sym typeface="+mn-ea"/>
            </a:endParaRPr>
          </a:p>
        </p:txBody>
      </p:sp>
      <p:sp>
        <p:nvSpPr>
          <p:cNvPr id="39" name="矩形 38"/>
          <p:cNvSpPr/>
          <p:nvPr/>
        </p:nvSpPr>
        <p:spPr>
          <a:xfrm>
            <a:off x="133350" y="3143885"/>
            <a:ext cx="806450" cy="5181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latin typeface="Impact" panose="020B0806030902050204" pitchFamily="34" charset="0"/>
              </a:rPr>
              <a:t>2</a:t>
            </a:r>
            <a:endParaRPr lang="zh-CN" altLang="en-US" sz="2400">
              <a:latin typeface="Impact" panose="020B0806030902050204" pitchFamily="34" charset="0"/>
            </a:endParaRPr>
          </a:p>
        </p:txBody>
      </p:sp>
      <p:sp>
        <p:nvSpPr>
          <p:cNvPr id="40" name="矩形 39"/>
          <p:cNvSpPr/>
          <p:nvPr/>
        </p:nvSpPr>
        <p:spPr>
          <a:xfrm>
            <a:off x="986790" y="1533525"/>
            <a:ext cx="8009255" cy="84709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p:cNvSpPr/>
          <p:nvPr/>
        </p:nvSpPr>
        <p:spPr>
          <a:xfrm>
            <a:off x="105410" y="4836795"/>
            <a:ext cx="806450" cy="5181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a:latin typeface="Impact" panose="020B0806030902050204" pitchFamily="34" charset="0"/>
              </a:rPr>
              <a:t>3</a:t>
            </a:r>
          </a:p>
        </p:txBody>
      </p:sp>
      <p:sp>
        <p:nvSpPr>
          <p:cNvPr id="42" name="矩形 41"/>
          <p:cNvSpPr/>
          <p:nvPr/>
        </p:nvSpPr>
        <p:spPr>
          <a:xfrm>
            <a:off x="973455" y="4564380"/>
            <a:ext cx="8010525" cy="10623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3" name="文本框 2"/>
          <p:cNvSpPr txBox="1"/>
          <p:nvPr/>
        </p:nvSpPr>
        <p:spPr>
          <a:xfrm>
            <a:off x="508635" y="1086485"/>
            <a:ext cx="1097280" cy="368300"/>
          </a:xfrm>
          <a:prstGeom prst="rect">
            <a:avLst/>
          </a:prstGeom>
          <a:noFill/>
        </p:spPr>
        <p:txBody>
          <a:bodyPr wrap="none" rtlCol="0" anchor="t">
            <a:spAutoFit/>
          </a:bodyPr>
          <a:lstStyle/>
          <a:p>
            <a:pPr algn="l"/>
            <a:r>
              <a:rPr lang="zh-CN" altLang="en-US" b="1" dirty="0">
                <a:solidFill>
                  <a:srgbClr val="3D89BC"/>
                </a:solidFill>
                <a:sym typeface="+mn-ea"/>
              </a:rPr>
              <a:t>智慧医疗</a:t>
            </a:r>
            <a:endParaRPr b="1" dirty="0">
              <a:solidFill>
                <a:srgbClr val="3D89BC"/>
              </a:solidFill>
              <a:sym typeface="+mn-ea"/>
            </a:endParaRPr>
          </a:p>
        </p:txBody>
      </p:sp>
      <p:sp>
        <p:nvSpPr>
          <p:cNvPr id="8" name="矩形 7"/>
          <p:cNvSpPr/>
          <p:nvPr/>
        </p:nvSpPr>
        <p:spPr>
          <a:xfrm>
            <a:off x="911860" y="3031490"/>
            <a:ext cx="8004175" cy="10763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lang="zh-CN" altLang="en-US" sz="1600">
                <a:solidFill>
                  <a:schemeClr val="tx1">
                    <a:lumMod val="65000"/>
                    <a:lumOff val="35000"/>
                  </a:schemeClr>
                </a:solidFill>
                <a:sym typeface="+mn-ea"/>
              </a:rPr>
              <a:t>在技术层面，人工智能在用于获取信息的设备上还存在较大的发展空间。比如基因组信息，目前基本上还依赖大型的测序仪器，个人甚至部分医院都无法独立开展测序操作。不过，他认为，未来随着医疗领域对人工智能认可度和配合度的进一步提高以及人工智能算法在容错性方面的改进，上述情况应该会得到改善。</a:t>
            </a:r>
          </a:p>
        </p:txBody>
      </p:sp>
      <p:sp>
        <p:nvSpPr>
          <p:cNvPr id="10" name="矩形 9"/>
          <p:cNvSpPr/>
          <p:nvPr/>
        </p:nvSpPr>
        <p:spPr>
          <a:xfrm>
            <a:off x="1033780" y="4551045"/>
            <a:ext cx="7882255" cy="10763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lang="zh-CN" altLang="en-US" sz="1600">
                <a:solidFill>
                  <a:schemeClr val="tx1">
                    <a:lumMod val="65000"/>
                    <a:lumOff val="35000"/>
                  </a:schemeClr>
                </a:solidFill>
                <a:sym typeface="+mn-ea"/>
              </a:rPr>
              <a:t>面向列在医疗行业中，以同样或更低的成本来提升患者的治疗结果对于任何医疗机构来说都是非常大的生意， 在美国，人们花在医保的总体费用在以15% 的速度高速增长。全面的数字化转型是实现这一目标的关键，数字化、增强的通信和大数据分析是支持转型的重要工具。 </a:t>
            </a:r>
          </a:p>
        </p:txBody>
      </p:sp>
      <p:sp>
        <p:nvSpPr>
          <p:cNvPr id="2"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2"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4" name="矩形 3"/>
          <p:cNvSpPr/>
          <p:nvPr/>
        </p:nvSpPr>
        <p:spPr>
          <a:xfrm>
            <a:off x="133350" y="1691640"/>
            <a:ext cx="806450" cy="5575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latin typeface="Impact" panose="020B0806030902050204" pitchFamily="34" charset="0"/>
              </a:rPr>
              <a:t>1</a:t>
            </a:r>
            <a:endParaRPr lang="zh-CN" altLang="en-US" sz="2400">
              <a:latin typeface="Impact" panose="020B0806030902050204" pitchFamily="34" charset="0"/>
            </a:endParaRPr>
          </a:p>
        </p:txBody>
      </p:sp>
      <p:sp>
        <p:nvSpPr>
          <p:cNvPr id="5" name="矩形 4"/>
          <p:cNvSpPr/>
          <p:nvPr/>
        </p:nvSpPr>
        <p:spPr>
          <a:xfrm>
            <a:off x="1000125" y="1546860"/>
            <a:ext cx="8009255" cy="84709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6" name="矩形 5"/>
          <p:cNvSpPr/>
          <p:nvPr/>
        </p:nvSpPr>
        <p:spPr>
          <a:xfrm>
            <a:off x="970280" y="2979420"/>
            <a:ext cx="8009255" cy="112903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grpSp>
        <p:nvGrpSpPr>
          <p:cNvPr id="26" name="组合 25">
            <a:extLst>
              <a:ext uri="{FF2B5EF4-FFF2-40B4-BE49-F238E27FC236}">
                <a16:creationId xmlns:a16="http://schemas.microsoft.com/office/drawing/2014/main" id="{220336D5-963A-4615-A187-2AC37D76E81A}"/>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A7E05C30-92E3-4A27-8915-F0FED017DF23}"/>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9F3E858F-5AF5-44B8-98E4-C5368345CAF4}"/>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CBE880AE-AE2F-4E54-8966-2614D4205047}"/>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499BDCD5-28DF-4E1F-B642-6B54311B29A6}"/>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燕尾形 33"/>
          <p:cNvSpPr/>
          <p:nvPr/>
        </p:nvSpPr>
        <p:spPr>
          <a:xfrm rot="5400000">
            <a:off x="-101600" y="2565400"/>
            <a:ext cx="1459865" cy="100393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2" name="矩形 11"/>
          <p:cNvSpPr/>
          <p:nvPr/>
        </p:nvSpPr>
        <p:spPr>
          <a:xfrm>
            <a:off x="442707" y="880433"/>
            <a:ext cx="1198880" cy="337185"/>
          </a:xfrm>
          <a:prstGeom prst="rect">
            <a:avLst/>
          </a:prstGeom>
        </p:spPr>
        <p:txBody>
          <a:bodyPr wrap="none">
            <a:spAutoFit/>
          </a:bodyPr>
          <a:lstStyle/>
          <a:p>
            <a:pPr algn="l"/>
            <a:r>
              <a:rPr lang="zh-CN" altLang="zh-CN" sz="1600" b="1" dirty="0">
                <a:solidFill>
                  <a:srgbClr val="3D89BC"/>
                </a:solidFill>
              </a:rPr>
              <a:t>交通大数据</a:t>
            </a:r>
          </a:p>
        </p:txBody>
      </p:sp>
      <p:sp>
        <p:nvSpPr>
          <p:cNvPr id="11" name="燕尾形 10"/>
          <p:cNvSpPr/>
          <p:nvPr/>
        </p:nvSpPr>
        <p:spPr>
          <a:xfrm rot="5400000">
            <a:off x="-106045" y="1440815"/>
            <a:ext cx="1459865" cy="98869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同侧圆角矩形 12"/>
          <p:cNvSpPr/>
          <p:nvPr/>
        </p:nvSpPr>
        <p:spPr>
          <a:xfrm rot="5400000">
            <a:off x="4652010" y="-2315210"/>
            <a:ext cx="959485" cy="802767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燕尾形 13"/>
          <p:cNvSpPr/>
          <p:nvPr/>
        </p:nvSpPr>
        <p:spPr>
          <a:xfrm rot="5400000">
            <a:off x="-100965" y="3701415"/>
            <a:ext cx="1459865" cy="10020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侧圆角矩形 14"/>
          <p:cNvSpPr/>
          <p:nvPr/>
        </p:nvSpPr>
        <p:spPr>
          <a:xfrm rot="5400000">
            <a:off x="4660265" y="-51435"/>
            <a:ext cx="959485" cy="800735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rot="5400000">
            <a:off x="-99060" y="4836795"/>
            <a:ext cx="1459865" cy="100393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同侧圆角矩形 16"/>
          <p:cNvSpPr/>
          <p:nvPr/>
        </p:nvSpPr>
        <p:spPr>
          <a:xfrm rot="5400000">
            <a:off x="4690110" y="1127760"/>
            <a:ext cx="959485" cy="7952105"/>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92100" y="1750695"/>
            <a:ext cx="1137920" cy="368300"/>
          </a:xfrm>
          <a:prstGeom prst="rect">
            <a:avLst/>
          </a:prstGeom>
          <a:noFill/>
        </p:spPr>
        <p:txBody>
          <a:bodyPr wrap="square" rtlCol="0">
            <a:spAutoFit/>
          </a:bodyPr>
          <a:lstStyle/>
          <a:p>
            <a:r>
              <a:rPr lang="en-US" altLang="zh-CN"/>
              <a:t>简介</a:t>
            </a:r>
          </a:p>
        </p:txBody>
      </p:sp>
      <p:sp>
        <p:nvSpPr>
          <p:cNvPr id="19" name="文本框 18"/>
          <p:cNvSpPr txBox="1"/>
          <p:nvPr/>
        </p:nvSpPr>
        <p:spPr>
          <a:xfrm>
            <a:off x="126365" y="2882900"/>
            <a:ext cx="1303655" cy="368300"/>
          </a:xfrm>
          <a:prstGeom prst="rect">
            <a:avLst/>
          </a:prstGeom>
          <a:noFill/>
        </p:spPr>
        <p:txBody>
          <a:bodyPr wrap="square" rtlCol="0">
            <a:spAutoFit/>
          </a:bodyPr>
          <a:lstStyle/>
          <a:p>
            <a:r>
              <a:rPr lang="en-US" altLang="zh-CN"/>
              <a:t>设计原则</a:t>
            </a:r>
          </a:p>
        </p:txBody>
      </p:sp>
      <p:sp>
        <p:nvSpPr>
          <p:cNvPr id="20" name="文本框 19"/>
          <p:cNvSpPr txBox="1"/>
          <p:nvPr/>
        </p:nvSpPr>
        <p:spPr>
          <a:xfrm>
            <a:off x="323215" y="5128260"/>
            <a:ext cx="802005" cy="645160"/>
          </a:xfrm>
          <a:prstGeom prst="rect">
            <a:avLst/>
          </a:prstGeom>
          <a:noFill/>
        </p:spPr>
        <p:txBody>
          <a:bodyPr wrap="square" rtlCol="0">
            <a:spAutoFit/>
          </a:bodyPr>
          <a:lstStyle/>
          <a:p>
            <a:r>
              <a:rPr lang="en-US" altLang="zh-CN"/>
              <a:t>系统架构</a:t>
            </a:r>
          </a:p>
        </p:txBody>
      </p:sp>
      <p:sp>
        <p:nvSpPr>
          <p:cNvPr id="21" name="文本框 20"/>
          <p:cNvSpPr txBox="1"/>
          <p:nvPr/>
        </p:nvSpPr>
        <p:spPr>
          <a:xfrm>
            <a:off x="1117600" y="1217295"/>
            <a:ext cx="8025765" cy="922020"/>
          </a:xfrm>
          <a:prstGeom prst="rect">
            <a:avLst/>
          </a:prstGeom>
          <a:noFill/>
        </p:spPr>
        <p:txBody>
          <a:bodyPr wrap="square" rtlCol="0">
            <a:spAutoFit/>
          </a:bodyPr>
          <a:lstStyle/>
          <a:p>
            <a:r>
              <a:rPr lang="zh-CN" altLang="en-US"/>
              <a:t>河北交通卡口数据研判分析系统充分利用交管局卡口系统建设成果，实现科技强警，向科技要警力的目标，对“护城河”工程和全省治安防控体系进行补充和完善，实现网上作战、智能分析等现代警务机制的创新发展。 </a:t>
            </a:r>
          </a:p>
        </p:txBody>
      </p:sp>
      <p:sp>
        <p:nvSpPr>
          <p:cNvPr id="22" name="文本框 21"/>
          <p:cNvSpPr txBox="1"/>
          <p:nvPr/>
        </p:nvSpPr>
        <p:spPr>
          <a:xfrm>
            <a:off x="1193800" y="3474720"/>
            <a:ext cx="7950200" cy="922020"/>
          </a:xfrm>
          <a:prstGeom prst="rect">
            <a:avLst/>
          </a:prstGeom>
          <a:noFill/>
        </p:spPr>
        <p:txBody>
          <a:bodyPr wrap="square" rtlCol="0">
            <a:spAutoFit/>
          </a:bodyPr>
          <a:lstStyle/>
          <a:p>
            <a:r>
              <a:rPr lang="zh-CN" altLang="en-US"/>
              <a:t>从系统基本组成与构架来看，该共享平台由7个主要部分组成：历史数据汇总处理系统、上报数据上报系统、实时数据入库系统、交管数据存储系统、交管数据查询分析应用系统、数据管理系统及系统管理。</a:t>
            </a:r>
          </a:p>
        </p:txBody>
      </p:sp>
      <p:sp>
        <p:nvSpPr>
          <p:cNvPr id="23" name="文本框 22"/>
          <p:cNvSpPr txBox="1"/>
          <p:nvPr/>
        </p:nvSpPr>
        <p:spPr>
          <a:xfrm>
            <a:off x="1193800" y="4643120"/>
            <a:ext cx="7806690" cy="922020"/>
          </a:xfrm>
          <a:prstGeom prst="rect">
            <a:avLst/>
          </a:prstGeom>
          <a:noFill/>
        </p:spPr>
        <p:txBody>
          <a:bodyPr wrap="square" rtlCol="0">
            <a:spAutoFit/>
          </a:bodyPr>
          <a:lstStyle/>
          <a:p>
            <a:r>
              <a:rPr lang="zh-CN" altLang="en-US"/>
              <a:t>系统架构分为五层，倒数第一层是硬件平台层，倒数第二层是系统软件层，倒数第三层是云平台中的数据层，倒数第四层是交管数据处理软件层，倒数第五层是客户端用户界面软件。</a:t>
            </a:r>
          </a:p>
        </p:txBody>
      </p:sp>
      <p:sp>
        <p:nvSpPr>
          <p:cNvPr id="24"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5"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35" name="同侧圆角矩形 34"/>
          <p:cNvSpPr/>
          <p:nvPr/>
        </p:nvSpPr>
        <p:spPr>
          <a:xfrm rot="5400000">
            <a:off x="4657090" y="-1162685"/>
            <a:ext cx="959485" cy="8013700"/>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6" name="文本框 35"/>
          <p:cNvSpPr txBox="1"/>
          <p:nvPr/>
        </p:nvSpPr>
        <p:spPr>
          <a:xfrm>
            <a:off x="1130300" y="2563495"/>
            <a:ext cx="6592570" cy="645160"/>
          </a:xfrm>
          <a:prstGeom prst="rect">
            <a:avLst/>
          </a:prstGeom>
          <a:noFill/>
        </p:spPr>
        <p:txBody>
          <a:bodyPr wrap="square" rtlCol="0">
            <a:spAutoFit/>
          </a:bodyPr>
          <a:lstStyle/>
          <a:p>
            <a:r>
              <a:rPr lang="zh-CN" altLang="en-US"/>
              <a:t>1）前瞻性技术与实际应用环境相结合</a:t>
            </a:r>
          </a:p>
          <a:p>
            <a:r>
              <a:rPr lang="zh-CN" altLang="en-US"/>
              <a:t>2）学习借鉴国外先进技术与自主创新相结合</a:t>
            </a:r>
          </a:p>
        </p:txBody>
      </p:sp>
      <p:sp>
        <p:nvSpPr>
          <p:cNvPr id="37" name="文本框 36"/>
          <p:cNvSpPr txBox="1"/>
          <p:nvPr/>
        </p:nvSpPr>
        <p:spPr>
          <a:xfrm>
            <a:off x="227965" y="3813175"/>
            <a:ext cx="920115" cy="922020"/>
          </a:xfrm>
          <a:prstGeom prst="rect">
            <a:avLst/>
          </a:prstGeom>
          <a:noFill/>
        </p:spPr>
        <p:txBody>
          <a:bodyPr wrap="square" rtlCol="0">
            <a:spAutoFit/>
          </a:bodyPr>
          <a:lstStyle/>
          <a:p>
            <a:r>
              <a:rPr lang="zh-CN" altLang="en-US"/>
              <a:t>系统基本组成和构架</a:t>
            </a:r>
          </a:p>
        </p:txBody>
      </p:sp>
      <p:grpSp>
        <p:nvGrpSpPr>
          <p:cNvPr id="28" name="组合 27">
            <a:extLst>
              <a:ext uri="{FF2B5EF4-FFF2-40B4-BE49-F238E27FC236}">
                <a16:creationId xmlns:a16="http://schemas.microsoft.com/office/drawing/2014/main" id="{FCBB0B54-82D9-4C22-A569-9B2FC33ED8E2}"/>
              </a:ext>
            </a:extLst>
          </p:cNvPr>
          <p:cNvGrpSpPr/>
          <p:nvPr/>
        </p:nvGrpSpPr>
        <p:grpSpPr>
          <a:xfrm>
            <a:off x="-1" y="-2439"/>
            <a:ext cx="9145786" cy="718410"/>
            <a:chOff x="-1" y="190175"/>
            <a:chExt cx="9145786" cy="525795"/>
          </a:xfrm>
        </p:grpSpPr>
        <p:sp>
          <p:nvSpPr>
            <p:cNvPr id="29" name="任意多边形 4">
              <a:extLst>
                <a:ext uri="{FF2B5EF4-FFF2-40B4-BE49-F238E27FC236}">
                  <a16:creationId xmlns:a16="http://schemas.microsoft.com/office/drawing/2014/main" id="{D7A39A77-F768-49E0-97B8-E575D869F59C}"/>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5">
              <a:extLst>
                <a:ext uri="{FF2B5EF4-FFF2-40B4-BE49-F238E27FC236}">
                  <a16:creationId xmlns:a16="http://schemas.microsoft.com/office/drawing/2014/main" id="{F706059E-2F44-4F04-93F3-2E8C9F2E8672}"/>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任意多边形 6">
              <a:extLst>
                <a:ext uri="{FF2B5EF4-FFF2-40B4-BE49-F238E27FC236}">
                  <a16:creationId xmlns:a16="http://schemas.microsoft.com/office/drawing/2014/main" id="{4C25BE38-B8D1-4C5E-9577-21E3CDDC4241}"/>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2" name="文本框 6">
            <a:extLst>
              <a:ext uri="{FF2B5EF4-FFF2-40B4-BE49-F238E27FC236}">
                <a16:creationId xmlns:a16="http://schemas.microsoft.com/office/drawing/2014/main" id="{804EACC5-77B1-477F-8D59-88EE92A38654}"/>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2" name="矩形 11"/>
          <p:cNvSpPr/>
          <p:nvPr/>
        </p:nvSpPr>
        <p:spPr>
          <a:xfrm>
            <a:off x="442707" y="715968"/>
            <a:ext cx="1198880" cy="337185"/>
          </a:xfrm>
          <a:prstGeom prst="rect">
            <a:avLst/>
          </a:prstGeom>
        </p:spPr>
        <p:txBody>
          <a:bodyPr wrap="none">
            <a:spAutoFit/>
          </a:bodyPr>
          <a:lstStyle/>
          <a:p>
            <a:pPr algn="l"/>
            <a:r>
              <a:rPr lang="zh-CN" altLang="zh-CN" sz="1600" b="1" dirty="0">
                <a:solidFill>
                  <a:srgbClr val="3D89BC"/>
                </a:solidFill>
              </a:rPr>
              <a:t>交通大数据</a:t>
            </a:r>
          </a:p>
        </p:txBody>
      </p:sp>
      <p:sp>
        <p:nvSpPr>
          <p:cNvPr id="24"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5" name="文本框 27"/>
          <p:cNvSpPr txBox="1"/>
          <p:nvPr/>
        </p:nvSpPr>
        <p:spPr>
          <a:xfrm>
            <a:off x="683657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38" name="Freeform 142"/>
          <p:cNvSpPr>
            <a:spLocks noEditPoints="1"/>
          </p:cNvSpPr>
          <p:nvPr/>
        </p:nvSpPr>
        <p:spPr bwMode="auto">
          <a:xfrm>
            <a:off x="-197363" y="256721"/>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矩形 38"/>
          <p:cNvSpPr/>
          <p:nvPr/>
        </p:nvSpPr>
        <p:spPr>
          <a:xfrm>
            <a:off x="1022985" y="1053465"/>
            <a:ext cx="7978140" cy="1129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云平台通过实时卡口数据入库系统接入采集层的交管数据，数据分配进入负载均衡机，负载均衡机根据集群各节点负载情况，动态分配交管数据到各存储处理机，进行报警检测、建立索引等处理，同时将交管数据存入分布式存储系统。</a:t>
            </a:r>
          </a:p>
        </p:txBody>
      </p:sp>
      <p:sp>
        <p:nvSpPr>
          <p:cNvPr id="40" name="矩形 39"/>
          <p:cNvSpPr/>
          <p:nvPr/>
        </p:nvSpPr>
        <p:spPr>
          <a:xfrm>
            <a:off x="1023119" y="2378658"/>
            <a:ext cx="7105396"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数据存储系统提供交管数据处理，专题业务分析和报警数据处理</a:t>
            </a:r>
          </a:p>
        </p:txBody>
      </p:sp>
      <p:sp>
        <p:nvSpPr>
          <p:cNvPr id="41" name="矩形 40"/>
          <p:cNvSpPr/>
          <p:nvPr/>
        </p:nvSpPr>
        <p:spPr>
          <a:xfrm>
            <a:off x="635" y="1054100"/>
            <a:ext cx="1021080" cy="11290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latin typeface="Impact" panose="020B0806030902050204" pitchFamily="34" charset="0"/>
              </a:rPr>
              <a:t>交管卡口数据入库功能与处理方案</a:t>
            </a:r>
          </a:p>
        </p:txBody>
      </p:sp>
      <p:sp>
        <p:nvSpPr>
          <p:cNvPr id="42" name="矩形 41"/>
          <p:cNvSpPr/>
          <p:nvPr/>
        </p:nvSpPr>
        <p:spPr>
          <a:xfrm>
            <a:off x="635" y="2265045"/>
            <a:ext cx="1021080" cy="8528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latin typeface="Impact" panose="020B0806030902050204" pitchFamily="34" charset="0"/>
              </a:rPr>
              <a:t>数据存储功能与处理方案</a:t>
            </a:r>
          </a:p>
        </p:txBody>
      </p:sp>
      <p:sp>
        <p:nvSpPr>
          <p:cNvPr id="43" name="矩形 42"/>
          <p:cNvSpPr/>
          <p:nvPr/>
        </p:nvSpPr>
        <p:spPr>
          <a:xfrm>
            <a:off x="1022985" y="1053465"/>
            <a:ext cx="7894320" cy="112903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4" name="矩形 43"/>
          <p:cNvSpPr/>
          <p:nvPr/>
        </p:nvSpPr>
        <p:spPr>
          <a:xfrm>
            <a:off x="1022985" y="2265045"/>
            <a:ext cx="7894955" cy="55118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5" name="矩形 44"/>
          <p:cNvSpPr/>
          <p:nvPr/>
        </p:nvSpPr>
        <p:spPr>
          <a:xfrm>
            <a:off x="1064895" y="3300095"/>
            <a:ext cx="7969885" cy="14763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olidFill>
                  <a:schemeClr val="tx1">
                    <a:lumMod val="75000"/>
                    <a:lumOff val="25000"/>
                  </a:schemeClr>
                </a:solidFill>
                <a:sym typeface="+mn-ea"/>
              </a:rPr>
              <a:t>当客户发起请求后，客户端把请求发向查询接口服务器，查询接口服务器解析查询请求，然后向Master任务调度机发送查询任务执行命令；Master回应执行命令节点信息，查询服务器根据节点信息将查询命令发向查询计算模块，进行具体查询操作，将查询结果返回给客户端，呈现给用户。</a:t>
            </a:r>
          </a:p>
        </p:txBody>
      </p:sp>
      <p:sp>
        <p:nvSpPr>
          <p:cNvPr id="46" name="矩形 45"/>
          <p:cNvSpPr/>
          <p:nvPr/>
        </p:nvSpPr>
        <p:spPr>
          <a:xfrm>
            <a:off x="0" y="3509645"/>
            <a:ext cx="1064260" cy="1017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latin typeface="Impact" panose="020B0806030902050204" pitchFamily="34" charset="0"/>
              </a:rPr>
              <a:t>查询分析功能与处理方案</a:t>
            </a:r>
          </a:p>
        </p:txBody>
      </p:sp>
      <p:sp>
        <p:nvSpPr>
          <p:cNvPr id="47" name="矩形 46"/>
          <p:cNvSpPr/>
          <p:nvPr/>
        </p:nvSpPr>
        <p:spPr>
          <a:xfrm>
            <a:off x="1064895" y="3259455"/>
            <a:ext cx="7894320" cy="15176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8" name="矩形 47"/>
          <p:cNvSpPr/>
          <p:nvPr/>
        </p:nvSpPr>
        <p:spPr>
          <a:xfrm>
            <a:off x="922655" y="4777105"/>
            <a:ext cx="7893685" cy="21685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en-US" altLang="zh-CN" sz="1600"/>
              <a:t>1.</a:t>
            </a:r>
            <a:r>
              <a:rPr lang="zh-CN" altLang="en-US" sz="1600"/>
              <a:t>便于省厅对全省车辆流动状况情报进行宏观掌控。</a:t>
            </a:r>
            <a:r>
              <a:rPr lang="en-US" altLang="zh-CN" sz="1600"/>
              <a:t>2</a:t>
            </a:r>
            <a:r>
              <a:rPr lang="zh-CN" altLang="en-US" sz="1600"/>
              <a:t>实现高速精确查找在任意时段途经任意卡口任意车辆图片数据。</a:t>
            </a:r>
            <a:r>
              <a:rPr lang="en-US" altLang="zh-CN" sz="1600"/>
              <a:t>3</a:t>
            </a:r>
            <a:r>
              <a:rPr lang="zh-CN" altLang="en-US" sz="1600"/>
              <a:t>检测到符合侦查条件车辆自动提供报警提示。</a:t>
            </a:r>
            <a:r>
              <a:rPr lang="en-US" altLang="zh-CN" sz="1600"/>
              <a:t>4</a:t>
            </a:r>
            <a:r>
              <a:rPr lang="zh-CN" altLang="en-US" sz="1600"/>
              <a:t>轻松实现针对特定车辆的移动轨迹分析和追溯</a:t>
            </a:r>
            <a:r>
              <a:rPr lang="en-US" altLang="zh-CN" sz="1600"/>
              <a:t>5</a:t>
            </a:r>
            <a:r>
              <a:rPr lang="zh-CN" altLang="en-US" sz="1600"/>
              <a:t>提高了业务系统的工作效率。</a:t>
            </a:r>
            <a:r>
              <a:rPr lang="en-US" altLang="zh-CN" sz="1600"/>
              <a:t>6</a:t>
            </a:r>
            <a:r>
              <a:rPr lang="zh-CN" altLang="en-US" sz="1600"/>
              <a:t>保障重要业务数据的高可用性和业务的连续性。</a:t>
            </a:r>
            <a:r>
              <a:rPr lang="en-US" altLang="zh-CN" sz="1600"/>
              <a:t>7</a:t>
            </a:r>
            <a:r>
              <a:rPr lang="zh-CN" altLang="en-US" sz="1600"/>
              <a:t>采用X86架构服务器集群构建的云存储和处理平台，比传统的小型机加商用数据库方案节省10倍左右的成本，并具备良好的兼容扩展性。</a:t>
            </a:r>
          </a:p>
        </p:txBody>
      </p:sp>
      <p:sp>
        <p:nvSpPr>
          <p:cNvPr id="49" name="矩形 48"/>
          <p:cNvSpPr/>
          <p:nvPr/>
        </p:nvSpPr>
        <p:spPr>
          <a:xfrm>
            <a:off x="635" y="4912360"/>
            <a:ext cx="1022350" cy="17570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latin typeface="Impact" panose="020B0806030902050204" pitchFamily="34" charset="0"/>
            </a:endParaRPr>
          </a:p>
        </p:txBody>
      </p:sp>
      <p:sp>
        <p:nvSpPr>
          <p:cNvPr id="50" name="矩形 49"/>
          <p:cNvSpPr/>
          <p:nvPr/>
        </p:nvSpPr>
        <p:spPr>
          <a:xfrm>
            <a:off x="1021715" y="4912360"/>
            <a:ext cx="7894320" cy="175704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8" name="文本框 7"/>
          <p:cNvSpPr txBox="1"/>
          <p:nvPr/>
        </p:nvSpPr>
        <p:spPr>
          <a:xfrm>
            <a:off x="184785" y="4912360"/>
            <a:ext cx="459740" cy="1332230"/>
          </a:xfrm>
          <a:prstGeom prst="rect">
            <a:avLst/>
          </a:prstGeom>
          <a:noFill/>
        </p:spPr>
        <p:txBody>
          <a:bodyPr vert="eaVert" wrap="square" rtlCol="0">
            <a:spAutoFit/>
          </a:bodyPr>
          <a:lstStyle/>
          <a:p>
            <a:r>
              <a:rPr lang="en-US">
                <a:solidFill>
                  <a:schemeClr val="bg1"/>
                </a:solidFill>
                <a:latin typeface="Impact" panose="020B0806030902050204" pitchFamily="34" charset="0"/>
                <a:sym typeface="+mn-ea"/>
              </a:rPr>
              <a:t>项目成果</a:t>
            </a:r>
            <a:endParaRPr lang="en-US" altLang="en-US">
              <a:solidFill>
                <a:schemeClr val="bg1"/>
              </a:solidFill>
              <a:latin typeface="Impact" panose="020B0806030902050204" pitchFamily="34" charset="0"/>
              <a:sym typeface="+mn-ea"/>
            </a:endParaRPr>
          </a:p>
        </p:txBody>
      </p:sp>
      <p:grpSp>
        <p:nvGrpSpPr>
          <p:cNvPr id="26" name="组合 25">
            <a:extLst>
              <a:ext uri="{FF2B5EF4-FFF2-40B4-BE49-F238E27FC236}">
                <a16:creationId xmlns:a16="http://schemas.microsoft.com/office/drawing/2014/main" id="{858295A5-C1EE-4ACE-9ADB-8DBB516EFCA0}"/>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0D5E8DE5-4832-48B8-A44A-A8034BB7D68D}"/>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17F081B5-3CA1-4FFE-97F9-14C5487DA405}"/>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 name="任意多边形 6">
              <a:extLst>
                <a:ext uri="{FF2B5EF4-FFF2-40B4-BE49-F238E27FC236}">
                  <a16:creationId xmlns:a16="http://schemas.microsoft.com/office/drawing/2014/main" id="{0A44D3C8-D547-4525-A73F-242249792538}"/>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0" name="文本框 6">
            <a:extLst>
              <a:ext uri="{FF2B5EF4-FFF2-40B4-BE49-F238E27FC236}">
                <a16:creationId xmlns:a16="http://schemas.microsoft.com/office/drawing/2014/main" id="{F1C726F8-6686-4541-8F0A-F8BCA36D4E05}"/>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6"/>
          <p:cNvPicPr>
            <a:picLocks noChangeAspect="1"/>
          </p:cNvPicPr>
          <p:nvPr/>
        </p:nvPicPr>
        <p:blipFill>
          <a:blip r:embed="rId2"/>
          <a:stretch>
            <a:fillRect/>
          </a:stretch>
        </p:blipFill>
        <p:spPr>
          <a:xfrm>
            <a:off x="4402455" y="1938020"/>
            <a:ext cx="2811780" cy="1713865"/>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2" name="矩形 11"/>
          <p:cNvSpPr/>
          <p:nvPr/>
        </p:nvSpPr>
        <p:spPr>
          <a:xfrm>
            <a:off x="452120" y="1158875"/>
            <a:ext cx="2790825" cy="337185"/>
          </a:xfrm>
          <a:prstGeom prst="rect">
            <a:avLst/>
          </a:prstGeom>
        </p:spPr>
        <p:txBody>
          <a:bodyPr wrap="square">
            <a:spAutoFit/>
          </a:bodyPr>
          <a:lstStyle/>
          <a:p>
            <a:pPr algn="l"/>
            <a:r>
              <a:rPr lang="zh-CN" sz="1600" b="1" dirty="0">
                <a:solidFill>
                  <a:srgbClr val="3D89BC"/>
                </a:solidFill>
              </a:rPr>
              <a:t>环境大数据</a:t>
            </a:r>
          </a:p>
        </p:txBody>
      </p:sp>
      <p:pic>
        <p:nvPicPr>
          <p:cNvPr id="26" name="图片 25" descr="3"/>
          <p:cNvPicPr>
            <a:picLocks noChangeAspect="1"/>
          </p:cNvPicPr>
          <p:nvPr/>
        </p:nvPicPr>
        <p:blipFill>
          <a:blip r:embed="rId3"/>
          <a:stretch>
            <a:fillRect/>
          </a:stretch>
        </p:blipFill>
        <p:spPr>
          <a:xfrm>
            <a:off x="1194435" y="1938020"/>
            <a:ext cx="2749550" cy="1713865"/>
          </a:xfrm>
          <a:prstGeom prst="rect">
            <a:avLst/>
          </a:prstGeom>
        </p:spPr>
      </p:pic>
      <p:pic>
        <p:nvPicPr>
          <p:cNvPr id="28" name="图片 27" descr="公用1"/>
          <p:cNvPicPr>
            <a:picLocks noChangeAspect="1"/>
          </p:cNvPicPr>
          <p:nvPr/>
        </p:nvPicPr>
        <p:blipFill>
          <a:blip r:embed="rId4"/>
          <a:stretch>
            <a:fillRect/>
          </a:stretch>
        </p:blipFill>
        <p:spPr>
          <a:xfrm>
            <a:off x="1194435" y="3935095"/>
            <a:ext cx="2749550" cy="1652270"/>
          </a:xfrm>
          <a:prstGeom prst="rect">
            <a:avLst/>
          </a:prstGeom>
        </p:spPr>
      </p:pic>
      <p:pic>
        <p:nvPicPr>
          <p:cNvPr id="29" name="图片 28" descr="公用14"/>
          <p:cNvPicPr>
            <a:picLocks noChangeAspect="1"/>
          </p:cNvPicPr>
          <p:nvPr/>
        </p:nvPicPr>
        <p:blipFill>
          <a:blip r:embed="rId5"/>
          <a:stretch>
            <a:fillRect/>
          </a:stretch>
        </p:blipFill>
        <p:spPr>
          <a:xfrm>
            <a:off x="4402455" y="3935095"/>
            <a:ext cx="2811780" cy="1652905"/>
          </a:xfrm>
          <a:prstGeom prst="rect">
            <a:avLst/>
          </a:prstGeom>
        </p:spPr>
      </p:pic>
      <p:sp>
        <p:nvSpPr>
          <p:cNvPr id="30" name="文本框 29"/>
          <p:cNvSpPr txBox="1"/>
          <p:nvPr/>
        </p:nvSpPr>
        <p:spPr>
          <a:xfrm>
            <a:off x="1391285" y="2461260"/>
            <a:ext cx="2356485" cy="368300"/>
          </a:xfrm>
          <a:prstGeom prst="rect">
            <a:avLst/>
          </a:prstGeom>
          <a:noFill/>
        </p:spPr>
        <p:txBody>
          <a:bodyPr wrap="square" rtlCol="0">
            <a:spAutoFit/>
          </a:bodyPr>
          <a:lstStyle/>
          <a:p>
            <a:r>
              <a:rPr b="1">
                <a:solidFill>
                  <a:schemeClr val="bg1"/>
                </a:solidFill>
              </a:rPr>
              <a:t>1  环境大数据概述</a:t>
            </a:r>
          </a:p>
        </p:txBody>
      </p:sp>
      <p:sp>
        <p:nvSpPr>
          <p:cNvPr id="31" name="文本框 30"/>
          <p:cNvSpPr txBox="1"/>
          <p:nvPr/>
        </p:nvSpPr>
        <p:spPr>
          <a:xfrm>
            <a:off x="4564380" y="2472690"/>
            <a:ext cx="2488565" cy="645160"/>
          </a:xfrm>
          <a:prstGeom prst="rect">
            <a:avLst/>
          </a:prstGeom>
          <a:noFill/>
        </p:spPr>
        <p:txBody>
          <a:bodyPr wrap="square" rtlCol="0">
            <a:spAutoFit/>
          </a:bodyPr>
          <a:lstStyle/>
          <a:p>
            <a:r>
              <a:rPr b="1">
                <a:solidFill>
                  <a:schemeClr val="bg1"/>
                </a:solidFill>
              </a:rPr>
              <a:t>2  环境数据的采集与获取</a:t>
            </a:r>
          </a:p>
        </p:txBody>
      </p:sp>
      <p:sp>
        <p:nvSpPr>
          <p:cNvPr id="32" name="文本框 31"/>
          <p:cNvSpPr txBox="1"/>
          <p:nvPr/>
        </p:nvSpPr>
        <p:spPr>
          <a:xfrm>
            <a:off x="1391285" y="4438650"/>
            <a:ext cx="2419985" cy="645160"/>
          </a:xfrm>
          <a:prstGeom prst="rect">
            <a:avLst/>
          </a:prstGeom>
          <a:noFill/>
        </p:spPr>
        <p:txBody>
          <a:bodyPr wrap="square" rtlCol="0">
            <a:spAutoFit/>
          </a:bodyPr>
          <a:lstStyle/>
          <a:p>
            <a:r>
              <a:rPr b="1">
                <a:solidFill>
                  <a:schemeClr val="bg1"/>
                </a:solidFill>
              </a:rPr>
              <a:t>3  环境数据的存储与处理</a:t>
            </a:r>
          </a:p>
        </p:txBody>
      </p:sp>
      <p:sp>
        <p:nvSpPr>
          <p:cNvPr id="33" name="文本框 32"/>
          <p:cNvSpPr txBox="1"/>
          <p:nvPr/>
        </p:nvSpPr>
        <p:spPr>
          <a:xfrm>
            <a:off x="4761865" y="4577715"/>
            <a:ext cx="2289175" cy="368300"/>
          </a:xfrm>
          <a:prstGeom prst="rect">
            <a:avLst/>
          </a:prstGeom>
          <a:noFill/>
        </p:spPr>
        <p:txBody>
          <a:bodyPr wrap="square" rtlCol="0">
            <a:spAutoFit/>
          </a:bodyPr>
          <a:lstStyle/>
          <a:p>
            <a:r>
              <a:rPr b="1">
                <a:solidFill>
                  <a:schemeClr val="bg1"/>
                </a:solidFill>
              </a:rPr>
              <a:t>4  环境数据的应用</a:t>
            </a:r>
          </a:p>
        </p:txBody>
      </p:sp>
      <p:sp>
        <p:nvSpPr>
          <p:cNvPr id="11"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3"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20" name="组合 19">
            <a:extLst>
              <a:ext uri="{FF2B5EF4-FFF2-40B4-BE49-F238E27FC236}">
                <a16:creationId xmlns:a16="http://schemas.microsoft.com/office/drawing/2014/main" id="{C7C39B91-0C93-4764-A291-D8551FEEADFD}"/>
              </a:ext>
            </a:extLst>
          </p:cNvPr>
          <p:cNvGrpSpPr/>
          <p:nvPr/>
        </p:nvGrpSpPr>
        <p:grpSpPr>
          <a:xfrm>
            <a:off x="-1" y="-2439"/>
            <a:ext cx="9145786" cy="718410"/>
            <a:chOff x="-1" y="190175"/>
            <a:chExt cx="9145786" cy="525795"/>
          </a:xfrm>
        </p:grpSpPr>
        <p:sp>
          <p:nvSpPr>
            <p:cNvPr id="21" name="任意多边形 4">
              <a:extLst>
                <a:ext uri="{FF2B5EF4-FFF2-40B4-BE49-F238E27FC236}">
                  <a16:creationId xmlns:a16="http://schemas.microsoft.com/office/drawing/2014/main" id="{4C072721-A13A-4AB2-A1E9-ECCD11325DAA}"/>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5">
              <a:extLst>
                <a:ext uri="{FF2B5EF4-FFF2-40B4-BE49-F238E27FC236}">
                  <a16:creationId xmlns:a16="http://schemas.microsoft.com/office/drawing/2014/main" id="{EA58F5EF-ABD4-430C-9F97-F2ED043ADB64}"/>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6">
              <a:extLst>
                <a:ext uri="{FF2B5EF4-FFF2-40B4-BE49-F238E27FC236}">
                  <a16:creationId xmlns:a16="http://schemas.microsoft.com/office/drawing/2014/main" id="{4A846417-182A-4266-BBBC-A1F3B64CD0B7}"/>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文本框 6">
            <a:extLst>
              <a:ext uri="{FF2B5EF4-FFF2-40B4-BE49-F238E27FC236}">
                <a16:creationId xmlns:a16="http://schemas.microsoft.com/office/drawing/2014/main" id="{4D1E1077-A438-4070-AD8F-775F4AB42CCF}"/>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82" name="组合 81"/>
          <p:cNvGrpSpPr/>
          <p:nvPr/>
        </p:nvGrpSpPr>
        <p:grpSpPr>
          <a:xfrm>
            <a:off x="2979420" y="2744006"/>
            <a:ext cx="1934845" cy="829945"/>
            <a:chOff x="1271045" y="2333176"/>
            <a:chExt cx="2619744" cy="866117"/>
          </a:xfrm>
        </p:grpSpPr>
        <p:sp>
          <p:nvSpPr>
            <p:cNvPr id="84" name="矩形 8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271045" y="2333176"/>
              <a:ext cx="2619744" cy="866117"/>
            </a:xfrm>
            <a:prstGeom prst="rect">
              <a:avLst/>
            </a:prstGeom>
            <a:noFill/>
          </p:spPr>
          <p:txBody>
            <a:bodyPr wrap="square" rtlCol="0">
              <a:spAutoFit/>
            </a:bodyPr>
            <a:lstStyle/>
            <a:p>
              <a:pPr algn="ctr"/>
              <a:r>
                <a:rPr lang="zh-CN" altLang="en-US" sz="2400" b="1" dirty="0">
                  <a:solidFill>
                    <a:prstClr val="white"/>
                  </a:solidFill>
                </a:rPr>
                <a:t>性键值存储的特点错</a:t>
              </a:r>
            </a:p>
          </p:txBody>
        </p:sp>
      </p:grpSp>
      <p:sp>
        <p:nvSpPr>
          <p:cNvPr id="43" name="矩形 42"/>
          <p:cNvSpPr/>
          <p:nvPr/>
        </p:nvSpPr>
        <p:spPr>
          <a:xfrm>
            <a:off x="4649470" y="1002030"/>
            <a:ext cx="3319145" cy="8375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0" name="文本框 99"/>
          <p:cNvSpPr txBox="1"/>
          <p:nvPr/>
        </p:nvSpPr>
        <p:spPr>
          <a:xfrm>
            <a:off x="737870" y="904240"/>
            <a:ext cx="2029460" cy="337185"/>
          </a:xfrm>
          <a:prstGeom prst="rect">
            <a:avLst/>
          </a:prstGeom>
          <a:noFill/>
          <a:ln w="9525">
            <a:noFill/>
          </a:ln>
        </p:spPr>
        <p:txBody>
          <a:bodyPr wrap="square">
            <a:spAutoFit/>
          </a:bodyPr>
          <a:lstStyle/>
          <a:p>
            <a:pPr indent="266700"/>
            <a:r>
              <a:rPr lang="zh-CN" sz="1600" b="1">
                <a:solidFill>
                  <a:schemeClr val="accent1"/>
                </a:solidFill>
                <a:latin typeface="Times New Roman" panose="02020603050405020304" charset="0"/>
                <a:cs typeface="楷体_GB2312" panose="02010609030101010101" charset="-122"/>
              </a:rPr>
              <a:t>环境大数据概述</a:t>
            </a:r>
          </a:p>
        </p:txBody>
      </p:sp>
      <p:sp>
        <p:nvSpPr>
          <p:cNvPr id="8" name="文本框 6"/>
          <p:cNvSpPr txBox="1"/>
          <p:nvPr/>
        </p:nvSpPr>
        <p:spPr>
          <a:xfrm>
            <a:off x="452232" y="151057"/>
            <a:ext cx="4093845" cy="737235"/>
          </a:xfrm>
          <a:prstGeom prst="rect">
            <a:avLst/>
          </a:prstGeom>
          <a:noFill/>
        </p:spPr>
        <p:txBody>
          <a:bodyPr wrap="none" rtlCol="0">
            <a:spAutoFit/>
          </a:bodyPr>
          <a:lstStyle/>
          <a:p>
            <a:pPr algn="l"/>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11" name="图片 10" descr="数据采集"/>
          <p:cNvPicPr>
            <a:picLocks noChangeAspect="1"/>
          </p:cNvPicPr>
          <p:nvPr/>
        </p:nvPicPr>
        <p:blipFill>
          <a:blip r:embed="rId2"/>
          <a:stretch>
            <a:fillRect/>
          </a:stretch>
        </p:blipFill>
        <p:spPr>
          <a:xfrm>
            <a:off x="890905" y="1241425"/>
            <a:ext cx="7567295" cy="4871720"/>
          </a:xfrm>
          <a:prstGeom prst="rect">
            <a:avLst/>
          </a:prstGeom>
        </p:spPr>
      </p:pic>
      <p:sp>
        <p:nvSpPr>
          <p:cNvPr id="12" name="文本框 11"/>
          <p:cNvSpPr txBox="1"/>
          <p:nvPr/>
        </p:nvSpPr>
        <p:spPr>
          <a:xfrm>
            <a:off x="1600835" y="2017395"/>
            <a:ext cx="6134735" cy="3046095"/>
          </a:xfrm>
          <a:prstGeom prst="rect">
            <a:avLst/>
          </a:prstGeom>
          <a:noFill/>
        </p:spPr>
        <p:txBody>
          <a:bodyPr wrap="square" rtlCol="0">
            <a:spAutoFit/>
          </a:bodyPr>
          <a:lstStyle/>
          <a:p>
            <a:r>
              <a:rPr lang="zh-CN" altLang="en-US" sz="2400"/>
              <a:t>环境大数据的意义主要体现在3个方面：</a:t>
            </a:r>
          </a:p>
          <a:p>
            <a:r>
              <a:rPr lang="zh-CN" altLang="en-US" sz="2400"/>
              <a:t>第一，环境大数据可促进政府生态环境综合决策科学化、监管精准化、公共服务便民化；第二，环境大数据将有助于企业加快产业转型，发现新的商机，拓宽更广阔的市场；</a:t>
            </a:r>
          </a:p>
          <a:p>
            <a:r>
              <a:rPr lang="zh-CN" altLang="en-US" sz="2400"/>
              <a:t>第三，环境大数据给公众生活带来更多便利，提升生活质量，也将吸引公众对生态系统和环保问题的关注和重视。</a:t>
            </a:r>
          </a:p>
        </p:txBody>
      </p:sp>
      <p:grpSp>
        <p:nvGrpSpPr>
          <p:cNvPr id="18" name="组合 17">
            <a:extLst>
              <a:ext uri="{FF2B5EF4-FFF2-40B4-BE49-F238E27FC236}">
                <a16:creationId xmlns:a16="http://schemas.microsoft.com/office/drawing/2014/main" id="{77034F9E-B3D1-40DD-9C2D-A6563BE0F535}"/>
              </a:ext>
            </a:extLst>
          </p:cNvPr>
          <p:cNvGrpSpPr/>
          <p:nvPr/>
        </p:nvGrpSpPr>
        <p:grpSpPr>
          <a:xfrm>
            <a:off x="-1" y="-2439"/>
            <a:ext cx="9145786" cy="718410"/>
            <a:chOff x="-1" y="190175"/>
            <a:chExt cx="9145786" cy="525795"/>
          </a:xfrm>
        </p:grpSpPr>
        <p:sp>
          <p:nvSpPr>
            <p:cNvPr id="19" name="任意多边形 4">
              <a:extLst>
                <a:ext uri="{FF2B5EF4-FFF2-40B4-BE49-F238E27FC236}">
                  <a16:creationId xmlns:a16="http://schemas.microsoft.com/office/drawing/2014/main" id="{7E4E882A-D0F4-4583-94E5-8016E370134F}"/>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5">
              <a:extLst>
                <a:ext uri="{FF2B5EF4-FFF2-40B4-BE49-F238E27FC236}">
                  <a16:creationId xmlns:a16="http://schemas.microsoft.com/office/drawing/2014/main" id="{38FB6DBF-996F-4B6E-904F-DFB3259F2E67}"/>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任意多边形 6">
              <a:extLst>
                <a:ext uri="{FF2B5EF4-FFF2-40B4-BE49-F238E27FC236}">
                  <a16:creationId xmlns:a16="http://schemas.microsoft.com/office/drawing/2014/main" id="{F90DBE90-F7DC-4B2A-AE3C-7999D061C27C}"/>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8" name="文本框 6">
            <a:extLst>
              <a:ext uri="{FF2B5EF4-FFF2-40B4-BE49-F238E27FC236}">
                <a16:creationId xmlns:a16="http://schemas.microsoft.com/office/drawing/2014/main" id="{BC37AEEC-E408-43AB-A0CC-69E290F9F122}"/>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737870" y="1393190"/>
            <a:ext cx="1537335" cy="809839"/>
            <a:chOff x="1307154" y="2302514"/>
            <a:chExt cx="2539132" cy="9135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307154" y="2418803"/>
              <a:ext cx="2439388" cy="797291"/>
            </a:xfrm>
            <a:prstGeom prst="rect">
              <a:avLst/>
            </a:prstGeom>
            <a:noFill/>
          </p:spPr>
          <p:txBody>
            <a:bodyPr wrap="square" rtlCol="0">
              <a:spAutoFit/>
            </a:bodyPr>
            <a:lstStyle/>
            <a:p>
              <a:pPr algn="ctr"/>
              <a:r>
                <a:rPr lang="zh-CN" altLang="en-US" sz="2000" b="1" dirty="0">
                  <a:solidFill>
                    <a:prstClr val="white"/>
                  </a:solidFill>
                </a:rPr>
                <a:t>环境数据的时空特性</a:t>
              </a:r>
            </a:p>
          </p:txBody>
        </p:sp>
      </p:grpSp>
      <p:grpSp>
        <p:nvGrpSpPr>
          <p:cNvPr id="82" name="组合 81"/>
          <p:cNvGrpSpPr/>
          <p:nvPr/>
        </p:nvGrpSpPr>
        <p:grpSpPr>
          <a:xfrm>
            <a:off x="3393440" y="2008505"/>
            <a:ext cx="1934845" cy="859326"/>
            <a:chOff x="1271045" y="2302514"/>
            <a:chExt cx="2619744" cy="896779"/>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矩形 8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271045" y="2333176"/>
              <a:ext cx="2619744" cy="866117"/>
            </a:xfrm>
            <a:prstGeom prst="rect">
              <a:avLst/>
            </a:prstGeom>
            <a:noFill/>
          </p:spPr>
          <p:txBody>
            <a:bodyPr wrap="square" rtlCol="0">
              <a:spAutoFit/>
            </a:bodyPr>
            <a:lstStyle/>
            <a:p>
              <a:pPr algn="ctr"/>
              <a:r>
                <a:rPr lang="zh-CN" altLang="en-US" sz="2400" b="1" dirty="0">
                  <a:solidFill>
                    <a:prstClr val="white"/>
                  </a:solidFill>
                </a:rPr>
                <a:t>多层次的数据采集</a:t>
              </a:r>
            </a:p>
          </p:txBody>
        </p:sp>
      </p:grpSp>
      <p:grpSp>
        <p:nvGrpSpPr>
          <p:cNvPr id="5" name="组合 4"/>
          <p:cNvGrpSpPr/>
          <p:nvPr/>
        </p:nvGrpSpPr>
        <p:grpSpPr>
          <a:xfrm>
            <a:off x="290195" y="2356485"/>
            <a:ext cx="2583815" cy="3232793"/>
            <a:chOff x="508958" y="1837426"/>
            <a:chExt cx="3564733" cy="1323393"/>
          </a:xfrm>
        </p:grpSpPr>
        <p:sp>
          <p:nvSpPr>
            <p:cNvPr id="2" name="矩形 1"/>
            <p:cNvSpPr/>
            <p:nvPr/>
          </p:nvSpPr>
          <p:spPr>
            <a:xfrm>
              <a:off x="508958" y="1837426"/>
              <a:ext cx="3417553" cy="131053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10742" y="1876161"/>
              <a:ext cx="3562949" cy="1284658"/>
            </a:xfrm>
            <a:prstGeom prst="rect">
              <a:avLst/>
            </a:prstGeom>
          </p:spPr>
          <p:txBody>
            <a:bodyPr wrap="square">
              <a:spAutoFit/>
            </a:bodyPr>
            <a:lstStyle/>
            <a:p>
              <a:r>
                <a:rPr lang="zh-CN" altLang="zh-CN" dirty="0"/>
                <a:t>环境传感器数据的一个重要特点是除了信息本身所包含的环境物理量的测量值之外，其信息本身的时间和空间特征，也就是其分布信息也是非常关键的。大多数情况下，缺乏时空分布信息的环境数据是局部的，不完整的，其使用价值也相当有限。</a:t>
              </a:r>
            </a:p>
          </p:txBody>
        </p:sp>
      </p:grpSp>
      <p:grpSp>
        <p:nvGrpSpPr>
          <p:cNvPr id="6" name="组合 5"/>
          <p:cNvGrpSpPr/>
          <p:nvPr/>
        </p:nvGrpSpPr>
        <p:grpSpPr>
          <a:xfrm>
            <a:off x="3227070" y="3072130"/>
            <a:ext cx="2433320" cy="2149475"/>
            <a:chOff x="4650255" y="1831656"/>
            <a:chExt cx="3417577" cy="1750695"/>
          </a:xfrm>
        </p:grpSpPr>
        <p:sp>
          <p:nvSpPr>
            <p:cNvPr id="86" name="矩形 85"/>
            <p:cNvSpPr/>
            <p:nvPr/>
          </p:nvSpPr>
          <p:spPr>
            <a:xfrm>
              <a:off x="4650255" y="1837371"/>
              <a:ext cx="3417577" cy="174498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4651147" y="1831656"/>
              <a:ext cx="3415793" cy="299971"/>
            </a:xfrm>
            <a:prstGeom prst="rect">
              <a:avLst/>
            </a:prstGeom>
          </p:spPr>
          <p:txBody>
            <a:bodyPr wrap="square">
              <a:spAutoFit/>
            </a:bodyPr>
            <a:lstStyle/>
            <a:p>
              <a:endParaRPr lang="zh-CN" altLang="zh-CN" dirty="0"/>
            </a:p>
          </p:txBody>
        </p:sp>
      </p:grpSp>
      <p:sp>
        <p:nvSpPr>
          <p:cNvPr id="38" name="矩形 37"/>
          <p:cNvSpPr/>
          <p:nvPr/>
        </p:nvSpPr>
        <p:spPr>
          <a:xfrm>
            <a:off x="6016625" y="1998980"/>
            <a:ext cx="2433320" cy="36925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093460" y="2038985"/>
            <a:ext cx="2388235" cy="3692525"/>
          </a:xfrm>
          <a:prstGeom prst="rect">
            <a:avLst/>
          </a:prstGeom>
        </p:spPr>
        <p:txBody>
          <a:bodyPr wrap="square">
            <a:spAutoFit/>
          </a:bodyPr>
          <a:lstStyle/>
          <a:p>
            <a:r>
              <a:rPr lang="zh-CN" altLang="zh-CN" dirty="0"/>
              <a:t>（1）气象气候数据。</a:t>
            </a:r>
          </a:p>
          <a:p>
            <a:r>
              <a:rPr lang="zh-CN" altLang="zh-CN" dirty="0"/>
              <a:t>（2）大气质量数据。</a:t>
            </a:r>
          </a:p>
          <a:p>
            <a:r>
              <a:rPr lang="zh-CN" altLang="zh-CN" dirty="0"/>
              <a:t>（3）水体水质数据。</a:t>
            </a:r>
          </a:p>
          <a:p>
            <a:r>
              <a:rPr lang="zh-CN" altLang="zh-CN" dirty="0"/>
              <a:t>（4）土壤质量数据。</a:t>
            </a:r>
          </a:p>
          <a:p>
            <a:r>
              <a:rPr lang="zh-CN" altLang="zh-CN" dirty="0"/>
              <a:t>（5）自然灾害数据。</a:t>
            </a:r>
          </a:p>
          <a:p>
            <a:r>
              <a:rPr lang="zh-CN" altLang="zh-CN" dirty="0"/>
              <a:t>（6）污染排放历史。</a:t>
            </a:r>
          </a:p>
          <a:p>
            <a:r>
              <a:rPr lang="zh-CN" altLang="zh-CN" dirty="0"/>
              <a:t>生态环境其实是一个综合的，复杂的系统，以上提到的各类环境数据之间其实存在着各种直接的或间接的、显式或隐含的、或强或弱的关联。</a:t>
            </a:r>
          </a:p>
        </p:txBody>
      </p:sp>
      <p:grpSp>
        <p:nvGrpSpPr>
          <p:cNvPr id="41" name="组合 40"/>
          <p:cNvGrpSpPr/>
          <p:nvPr/>
        </p:nvGrpSpPr>
        <p:grpSpPr>
          <a:xfrm>
            <a:off x="5778500" y="984885"/>
            <a:ext cx="2778760" cy="867228"/>
            <a:chOff x="1307154" y="2294213"/>
            <a:chExt cx="2539132" cy="873481"/>
          </a:xfrm>
        </p:grpSpPr>
        <p:sp>
          <p:nvSpPr>
            <p:cNvPr id="42" name="矩形 41"/>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矩形 42"/>
            <p:cNvSpPr/>
            <p:nvPr/>
          </p:nvSpPr>
          <p:spPr>
            <a:xfrm>
              <a:off x="1424085" y="2322778"/>
              <a:ext cx="2323944" cy="7783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文本框 38"/>
            <p:cNvSpPr txBox="1"/>
            <p:nvPr/>
          </p:nvSpPr>
          <p:spPr>
            <a:xfrm>
              <a:off x="1423988" y="2294213"/>
              <a:ext cx="2422298" cy="835929"/>
            </a:xfrm>
            <a:prstGeom prst="rect">
              <a:avLst/>
            </a:prstGeom>
            <a:noFill/>
          </p:spPr>
          <p:txBody>
            <a:bodyPr wrap="square" rtlCol="0">
              <a:spAutoFit/>
            </a:bodyPr>
            <a:lstStyle/>
            <a:p>
              <a:pPr algn="ctr"/>
              <a:r>
                <a:rPr lang="zh-CN" altLang="en-US" sz="2400" b="1" dirty="0">
                  <a:solidFill>
                    <a:prstClr val="white"/>
                  </a:solidFill>
                </a:rPr>
                <a:t>多维度的环境数据整合</a:t>
              </a:r>
            </a:p>
          </p:txBody>
        </p:sp>
      </p:grpSp>
      <p:sp>
        <p:nvSpPr>
          <p:cNvPr id="100" name="文本框 99"/>
          <p:cNvSpPr txBox="1"/>
          <p:nvPr/>
        </p:nvSpPr>
        <p:spPr>
          <a:xfrm>
            <a:off x="3295015" y="993140"/>
            <a:ext cx="2029460" cy="337185"/>
          </a:xfrm>
          <a:prstGeom prst="rect">
            <a:avLst/>
          </a:prstGeom>
          <a:noFill/>
          <a:ln w="9525">
            <a:noFill/>
          </a:ln>
        </p:spPr>
        <p:txBody>
          <a:bodyPr wrap="square">
            <a:spAutoFit/>
          </a:bodyPr>
          <a:lstStyle/>
          <a:p>
            <a:pPr indent="266700"/>
            <a:r>
              <a:rPr lang="zh-CN" sz="1600" b="1">
                <a:solidFill>
                  <a:schemeClr val="accent1"/>
                </a:solidFill>
                <a:latin typeface="Times New Roman" panose="02020603050405020304" charset="0"/>
                <a:cs typeface="楷体_GB2312" panose="02010609030101010101" charset="-122"/>
              </a:rPr>
              <a:t>环境大数据概述</a:t>
            </a:r>
          </a:p>
        </p:txBody>
      </p:sp>
      <p:sp>
        <p:nvSpPr>
          <p:cNvPr id="8"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4" name="文本框 3"/>
          <p:cNvSpPr txBox="1"/>
          <p:nvPr/>
        </p:nvSpPr>
        <p:spPr>
          <a:xfrm>
            <a:off x="3295015" y="3119120"/>
            <a:ext cx="2433320" cy="2030095"/>
          </a:xfrm>
          <a:prstGeom prst="rect">
            <a:avLst/>
          </a:prstGeom>
          <a:noFill/>
          <a:ln w="9525">
            <a:noFill/>
          </a:ln>
        </p:spPr>
        <p:txBody>
          <a:bodyPr wrap="square">
            <a:spAutoFit/>
          </a:bodyPr>
          <a:lstStyle/>
          <a:p>
            <a:pPr indent="127000"/>
            <a:r>
              <a:rPr lang="zh-CN" b="0">
                <a:ea typeface="宋体" panose="02010600030101010101" pitchFamily="2" charset="-122"/>
              </a:rPr>
              <a:t>数据样本不足的问题，</a:t>
            </a:r>
          </a:p>
          <a:p>
            <a:pPr indent="127000"/>
            <a:r>
              <a:rPr lang="zh-CN" b="0">
                <a:ea typeface="宋体" panose="02010600030101010101" pitchFamily="2" charset="-122"/>
              </a:rPr>
              <a:t>大量的低成本测量设备和现有的专业环境监测点形成有利互补，对空气质量数据的全面和准确评估有参考意义。</a:t>
            </a:r>
            <a:endParaRPr lang="zh-CN" altLang="en-US"/>
          </a:p>
        </p:txBody>
      </p:sp>
      <p:grpSp>
        <p:nvGrpSpPr>
          <p:cNvPr id="33" name="组合 32">
            <a:extLst>
              <a:ext uri="{FF2B5EF4-FFF2-40B4-BE49-F238E27FC236}">
                <a16:creationId xmlns:a16="http://schemas.microsoft.com/office/drawing/2014/main" id="{31DD99CE-82FA-42AC-9979-96ABDB312B17}"/>
              </a:ext>
            </a:extLst>
          </p:cNvPr>
          <p:cNvGrpSpPr/>
          <p:nvPr/>
        </p:nvGrpSpPr>
        <p:grpSpPr>
          <a:xfrm>
            <a:off x="-1" y="-2439"/>
            <a:ext cx="9145786" cy="718410"/>
            <a:chOff x="-1" y="190175"/>
            <a:chExt cx="9145786" cy="525795"/>
          </a:xfrm>
        </p:grpSpPr>
        <p:sp>
          <p:nvSpPr>
            <p:cNvPr id="34" name="任意多边形 4">
              <a:extLst>
                <a:ext uri="{FF2B5EF4-FFF2-40B4-BE49-F238E27FC236}">
                  <a16:creationId xmlns:a16="http://schemas.microsoft.com/office/drawing/2014/main" id="{9F075374-322B-4DEE-921D-518CA5FBF85E}"/>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任意多边形 5">
              <a:extLst>
                <a:ext uri="{FF2B5EF4-FFF2-40B4-BE49-F238E27FC236}">
                  <a16:creationId xmlns:a16="http://schemas.microsoft.com/office/drawing/2014/main" id="{0F9BC9FC-4187-4D0F-9802-5D346D1C4C2F}"/>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任意多边形 6">
              <a:extLst>
                <a:ext uri="{FF2B5EF4-FFF2-40B4-BE49-F238E27FC236}">
                  <a16:creationId xmlns:a16="http://schemas.microsoft.com/office/drawing/2014/main" id="{18E79E93-BD75-485E-BE7F-8076C306E6E7}"/>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7" name="文本框 6">
            <a:extLst>
              <a:ext uri="{FF2B5EF4-FFF2-40B4-BE49-F238E27FC236}">
                <a16:creationId xmlns:a16="http://schemas.microsoft.com/office/drawing/2014/main" id="{A2ECC091-AE34-4584-BB63-BDB24673EE5D}"/>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38" name="任意多边形 37"/>
          <p:cNvSpPr/>
          <p:nvPr>
            <p:custDataLst>
              <p:tags r:id="rId1"/>
            </p:custDataLst>
          </p:nvPr>
        </p:nvSpPr>
        <p:spPr>
          <a:xfrm rot="16200000">
            <a:off x="748787" y="4056781"/>
            <a:ext cx="1512843" cy="514454"/>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17" name="任意多边形 16"/>
          <p:cNvSpPr/>
          <p:nvPr>
            <p:custDataLst>
              <p:tags r:id="rId2"/>
            </p:custDataLst>
          </p:nvPr>
        </p:nvSpPr>
        <p:spPr>
          <a:xfrm rot="16200000">
            <a:off x="-24347" y="3285099"/>
            <a:ext cx="2591161" cy="981677"/>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18" name="任意多边形 17"/>
          <p:cNvSpPr/>
          <p:nvPr>
            <p:custDataLst>
              <p:tags r:id="rId3"/>
            </p:custDataLst>
          </p:nvPr>
        </p:nvSpPr>
        <p:spPr>
          <a:xfrm rot="16200000">
            <a:off x="-788035" y="2519959"/>
            <a:ext cx="3652041" cy="1448899"/>
          </a:xfrm>
          <a:custGeom>
            <a:avLst/>
            <a:gdLst>
              <a:gd name="connsiteX0" fmla="*/ 2109422 w 4218844"/>
              <a:gd name="connsiteY0" fmla="*/ 0 h 1882060"/>
              <a:gd name="connsiteX1" fmla="*/ 4190463 w 4218844"/>
              <a:gd name="connsiteY1" fmla="*/ 1696097 h 1882060"/>
              <a:gd name="connsiteX2" fmla="*/ 4218844 w 4218844"/>
              <a:gd name="connsiteY2" fmla="*/ 1882060 h 1882060"/>
              <a:gd name="connsiteX3" fmla="*/ 4096194 w 4218844"/>
              <a:gd name="connsiteY3" fmla="*/ 1882060 h 1882060"/>
              <a:gd name="connsiteX4" fmla="*/ 4071546 w 4218844"/>
              <a:gd name="connsiteY4" fmla="*/ 1720560 h 1882060"/>
              <a:gd name="connsiteX5" fmla="*/ 2109422 w 4218844"/>
              <a:gd name="connsiteY5" fmla="*/ 121383 h 1882060"/>
              <a:gd name="connsiteX6" fmla="*/ 147298 w 4218844"/>
              <a:gd name="connsiteY6" fmla="*/ 1720560 h 1882060"/>
              <a:gd name="connsiteX7" fmla="*/ 122650 w 4218844"/>
              <a:gd name="connsiteY7" fmla="*/ 1882060 h 1882060"/>
              <a:gd name="connsiteX8" fmla="*/ 0 w 4218844"/>
              <a:gd name="connsiteY8" fmla="*/ 1882060 h 1882060"/>
              <a:gd name="connsiteX9" fmla="*/ 28381 w 4218844"/>
              <a:gd name="connsiteY9" fmla="*/ 1696097 h 1882060"/>
              <a:gd name="connsiteX10" fmla="*/ 2109422 w 4218844"/>
              <a:gd name="connsiteY10" fmla="*/ 0 h 188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8844" h="1882060">
                <a:moveTo>
                  <a:pt x="2109422" y="0"/>
                </a:moveTo>
                <a:cubicBezTo>
                  <a:pt x="3135939" y="0"/>
                  <a:pt x="3992390" y="728136"/>
                  <a:pt x="4190463" y="1696097"/>
                </a:cubicBezTo>
                <a:lnTo>
                  <a:pt x="4218844" y="1882060"/>
                </a:lnTo>
                <a:lnTo>
                  <a:pt x="4096194" y="1882060"/>
                </a:lnTo>
                <a:lnTo>
                  <a:pt x="4071546" y="1720560"/>
                </a:lnTo>
                <a:cubicBezTo>
                  <a:pt x="3884791" y="807912"/>
                  <a:pt x="3077280" y="121383"/>
                  <a:pt x="2109422" y="121383"/>
                </a:cubicBezTo>
                <a:cubicBezTo>
                  <a:pt x="1141564" y="121383"/>
                  <a:pt x="334053" y="807912"/>
                  <a:pt x="147298" y="1720560"/>
                </a:cubicBezTo>
                <a:lnTo>
                  <a:pt x="122650" y="1882060"/>
                </a:lnTo>
                <a:lnTo>
                  <a:pt x="0" y="1882060"/>
                </a:lnTo>
                <a:lnTo>
                  <a:pt x="28381" y="1696097"/>
                </a:lnTo>
                <a:cubicBezTo>
                  <a:pt x="226455" y="728136"/>
                  <a:pt x="1082906" y="0"/>
                  <a:pt x="2109422" y="0"/>
                </a:cubicBezTo>
                <a:close/>
              </a:path>
            </a:pathLst>
          </a:cu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50" name="矩形 49"/>
          <p:cNvSpPr/>
          <p:nvPr>
            <p:custDataLst>
              <p:tags r:id="rId4"/>
            </p:custDataLst>
          </p:nvPr>
        </p:nvSpPr>
        <p:spPr>
          <a:xfrm>
            <a:off x="1891665" y="1218565"/>
            <a:ext cx="6774815" cy="582295"/>
          </a:xfrm>
          <a:prstGeom prst="rect">
            <a:avLst/>
          </a:prstGeom>
        </p:spPr>
        <p:txBody>
          <a:bodyPr wrap="square" anchor="ctr">
            <a:noAutofit/>
          </a:bodyPr>
          <a:lstStyle/>
          <a:p>
            <a:pPr algn="just">
              <a:lnSpc>
                <a:spcPct val="130000"/>
              </a:lnSpc>
            </a:pPr>
            <a:r>
              <a:rPr lang="pt-BR" altLang="zh-CN" sz="1400" kern="0">
                <a:sym typeface="Arial" panose="020B0604020202020204" pitchFamily="34" charset="0"/>
              </a:rPr>
              <a:t>环境数据类型</a:t>
            </a:r>
            <a:r>
              <a:rPr lang="zh-CN" altLang="pt-BR" sz="1400" kern="0">
                <a:sym typeface="Arial" panose="020B0604020202020204" pitchFamily="34" charset="0"/>
              </a:rPr>
              <a:t>，</a:t>
            </a:r>
            <a:r>
              <a:rPr lang="pt-BR" altLang="zh-CN" sz="1400" kern="0">
                <a:sym typeface="Arial" panose="020B0604020202020204" pitchFamily="34" charset="0"/>
              </a:rPr>
              <a:t>要掌握环境大数据，需要对各类环境数据进行测量和采集。</a:t>
            </a:r>
          </a:p>
          <a:p>
            <a:pPr algn="just">
              <a:lnSpc>
                <a:spcPct val="130000"/>
              </a:lnSpc>
            </a:pPr>
            <a:r>
              <a:rPr lang="pt-BR" altLang="zh-CN" sz="1400" kern="0">
                <a:sym typeface="Arial" panose="020B0604020202020204" pitchFamily="34" charset="0"/>
              </a:rPr>
              <a:t>环境数据的特点首先是海量，其次是数据应该包括时间和空间的信息，不同的来源的，测量的方式的频率也不尽相同。</a:t>
            </a:r>
          </a:p>
        </p:txBody>
      </p:sp>
      <p:sp>
        <p:nvSpPr>
          <p:cNvPr id="19" name="矩形 18"/>
          <p:cNvSpPr/>
          <p:nvPr>
            <p:custDataLst>
              <p:tags r:id="rId5"/>
            </p:custDataLst>
          </p:nvPr>
        </p:nvSpPr>
        <p:spPr>
          <a:xfrm>
            <a:off x="1891775" y="1800596"/>
            <a:ext cx="6427040" cy="1457620"/>
          </a:xfrm>
          <a:prstGeom prst="rect">
            <a:avLst/>
          </a:prstGeom>
        </p:spPr>
        <p:txBody>
          <a:bodyPr wrap="square" anchor="ctr">
            <a:normAutofit/>
          </a:bodyPr>
          <a:lstStyle/>
          <a:p>
            <a:pPr algn="just">
              <a:lnSpc>
                <a:spcPct val="130000"/>
              </a:lnSpc>
            </a:pPr>
            <a:r>
              <a:rPr lang="pt-BR" altLang="zh-CN" sz="1400" kern="0">
                <a:sym typeface="Arial" panose="020B0604020202020204" pitchFamily="34" charset="0"/>
              </a:rPr>
              <a:t>环境数据的来源基本包括（1）各类传感器产生的环境数据</a:t>
            </a:r>
            <a:r>
              <a:rPr lang="zh-CN" altLang="pt-BR" sz="1400" kern="0">
                <a:sym typeface="Arial" panose="020B0604020202020204" pitchFamily="34" charset="0"/>
              </a:rPr>
              <a:t>。</a:t>
            </a:r>
            <a:r>
              <a:rPr lang="pt-BR" altLang="zh-CN" sz="1400" kern="0">
                <a:sym typeface="Arial" panose="020B0604020202020204" pitchFamily="34" charset="0"/>
              </a:rPr>
              <a:t>（2）政府部门，权威机构环境监测系统对外提供的数据服务</a:t>
            </a:r>
            <a:r>
              <a:rPr lang="zh-CN" altLang="pt-BR" sz="1400" kern="0">
                <a:sym typeface="Arial" panose="020B0604020202020204" pitchFamily="34" charset="0"/>
              </a:rPr>
              <a:t>。</a:t>
            </a:r>
            <a:r>
              <a:rPr lang="pt-BR" altLang="zh-CN" sz="1400" kern="0">
                <a:sym typeface="Arial" panose="020B0604020202020204" pitchFamily="34" charset="0"/>
              </a:rPr>
              <a:t>（3）各类第三方环境数据源。（4）政府职能部门，环保机构和非政府组织发表的与环境有关的报告。</a:t>
            </a:r>
          </a:p>
        </p:txBody>
      </p:sp>
      <p:sp>
        <p:nvSpPr>
          <p:cNvPr id="27" name="矩形 26"/>
          <p:cNvSpPr/>
          <p:nvPr>
            <p:custDataLst>
              <p:tags r:id="rId6"/>
            </p:custDataLst>
          </p:nvPr>
        </p:nvSpPr>
        <p:spPr>
          <a:xfrm>
            <a:off x="1890958" y="2972139"/>
            <a:ext cx="6427766" cy="1607305"/>
          </a:xfrm>
          <a:prstGeom prst="rect">
            <a:avLst/>
          </a:prstGeom>
        </p:spPr>
        <p:txBody>
          <a:bodyPr wrap="square" anchor="ctr">
            <a:normAutofit/>
          </a:bodyPr>
          <a:lstStyle/>
          <a:p>
            <a:pPr algn="just">
              <a:lnSpc>
                <a:spcPct val="130000"/>
              </a:lnSpc>
            </a:pPr>
            <a:r>
              <a:rPr lang="pt-BR" altLang="zh-CN" sz="1400" kern="0">
                <a:sym typeface="Arial" panose="020B0604020202020204" pitchFamily="34" charset="0"/>
              </a:rPr>
              <a:t>环境数据采集有效性</a:t>
            </a:r>
            <a:r>
              <a:rPr lang="zh-CN" altLang="pt-BR" sz="1400" kern="0">
                <a:sym typeface="Arial" panose="020B0604020202020204" pitchFamily="34" charset="0"/>
              </a:rPr>
              <a:t>，</a:t>
            </a:r>
            <a:r>
              <a:rPr lang="pt-BR" altLang="zh-CN" sz="1400" kern="0">
                <a:sym typeface="Arial" panose="020B0604020202020204" pitchFamily="34" charset="0"/>
              </a:rPr>
              <a:t>环境数据种类繁多，数据源分散，难免会出现某项数据采集不到的情况。</a:t>
            </a:r>
          </a:p>
        </p:txBody>
      </p:sp>
      <p:sp>
        <p:nvSpPr>
          <p:cNvPr id="28" name="矩形 27"/>
          <p:cNvSpPr/>
          <p:nvPr>
            <p:custDataLst>
              <p:tags r:id="rId7"/>
            </p:custDataLst>
          </p:nvPr>
        </p:nvSpPr>
        <p:spPr>
          <a:xfrm>
            <a:off x="1891808" y="4618527"/>
            <a:ext cx="3378876" cy="789768"/>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rmAutofit/>
          </a:bodyPr>
          <a:lstStyle/>
          <a:p>
            <a:r>
              <a:rPr lang="da-DK" altLang="zh-CN" sz="2400" b="1" kern="0">
                <a:solidFill>
                  <a:schemeClr val="bg1"/>
                </a:solidFill>
                <a:sym typeface="Arial" panose="020B0604020202020204" pitchFamily="34" charset="0"/>
              </a:rPr>
              <a:t>环境数据的采集与获取</a:t>
            </a:r>
          </a:p>
        </p:txBody>
      </p:sp>
      <p:sp>
        <p:nvSpPr>
          <p:cNvPr id="10"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1"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20" name="组合 19">
            <a:extLst>
              <a:ext uri="{FF2B5EF4-FFF2-40B4-BE49-F238E27FC236}">
                <a16:creationId xmlns:a16="http://schemas.microsoft.com/office/drawing/2014/main" id="{21A448CD-2D88-4689-ABA4-694FD3FB0BDE}"/>
              </a:ext>
            </a:extLst>
          </p:cNvPr>
          <p:cNvGrpSpPr/>
          <p:nvPr/>
        </p:nvGrpSpPr>
        <p:grpSpPr>
          <a:xfrm>
            <a:off x="-1" y="-2439"/>
            <a:ext cx="9145786" cy="718410"/>
            <a:chOff x="-1" y="190175"/>
            <a:chExt cx="9145786" cy="525795"/>
          </a:xfrm>
        </p:grpSpPr>
        <p:sp>
          <p:nvSpPr>
            <p:cNvPr id="21" name="任意多边形 4">
              <a:extLst>
                <a:ext uri="{FF2B5EF4-FFF2-40B4-BE49-F238E27FC236}">
                  <a16:creationId xmlns:a16="http://schemas.microsoft.com/office/drawing/2014/main" id="{4C893DB3-7ABD-4033-9945-389C5B122760}"/>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5">
              <a:extLst>
                <a:ext uri="{FF2B5EF4-FFF2-40B4-BE49-F238E27FC236}">
                  <a16:creationId xmlns:a16="http://schemas.microsoft.com/office/drawing/2014/main" id="{12E82B96-38A8-43ED-84FD-956B2E591B25}"/>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6">
              <a:extLst>
                <a:ext uri="{FF2B5EF4-FFF2-40B4-BE49-F238E27FC236}">
                  <a16:creationId xmlns:a16="http://schemas.microsoft.com/office/drawing/2014/main" id="{C0B1D51B-6E24-4703-98A2-4C1D9779C58A}"/>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文本框 6">
            <a:extLst>
              <a:ext uri="{FF2B5EF4-FFF2-40B4-BE49-F238E27FC236}">
                <a16:creationId xmlns:a16="http://schemas.microsoft.com/office/drawing/2014/main" id="{C59486D0-64D1-4A6B-8955-20D6DB72F26F}"/>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椭圆 21"/>
          <p:cNvSpPr/>
          <p:nvPr/>
        </p:nvSpPr>
        <p:spPr>
          <a:xfrm>
            <a:off x="3616630" y="2510793"/>
            <a:ext cx="1600203" cy="160020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椭圆 32"/>
          <p:cNvSpPr/>
          <p:nvPr/>
        </p:nvSpPr>
        <p:spPr>
          <a:xfrm>
            <a:off x="3717401" y="2611564"/>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3873271" y="2717984"/>
            <a:ext cx="1077514" cy="1106805"/>
          </a:xfrm>
          <a:prstGeom prst="rect">
            <a:avLst/>
          </a:prstGeom>
        </p:spPr>
        <p:txBody>
          <a:bodyPr wrap="square">
            <a:spAutoFit/>
          </a:bodyPr>
          <a:lstStyle/>
          <a:p>
            <a:r>
              <a:rPr lang="zh-CN" altLang="en-US" sz="3300" b="1" dirty="0">
                <a:solidFill>
                  <a:prstClr val="white"/>
                </a:solidFill>
              </a:rPr>
              <a:t>构建步骤</a:t>
            </a:r>
          </a:p>
        </p:txBody>
      </p:sp>
      <p:grpSp>
        <p:nvGrpSpPr>
          <p:cNvPr id="37" name="组合 36"/>
          <p:cNvGrpSpPr/>
          <p:nvPr/>
        </p:nvGrpSpPr>
        <p:grpSpPr>
          <a:xfrm>
            <a:off x="5734542" y="3824865"/>
            <a:ext cx="2804384" cy="645160"/>
            <a:chOff x="7892654" y="2137018"/>
            <a:chExt cx="3739175" cy="860212"/>
          </a:xfrm>
        </p:grpSpPr>
        <p:sp>
          <p:nvSpPr>
            <p:cNvPr id="38" name="圆角矩形 37"/>
            <p:cNvSpPr/>
            <p:nvPr/>
          </p:nvSpPr>
          <p:spPr>
            <a:xfrm>
              <a:off x="7892654" y="2152929"/>
              <a:ext cx="3739175"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矩形 38"/>
            <p:cNvSpPr/>
            <p:nvPr/>
          </p:nvSpPr>
          <p:spPr>
            <a:xfrm>
              <a:off x="8021347" y="2137018"/>
              <a:ext cx="2998890" cy="860212"/>
            </a:xfrm>
            <a:prstGeom prst="rect">
              <a:avLst/>
            </a:prstGeom>
          </p:spPr>
          <p:txBody>
            <a:bodyPr wrap="square">
              <a:spAutoFit/>
            </a:bodyPr>
            <a:lstStyle/>
            <a:p>
              <a:pPr algn="l"/>
              <a:r>
                <a:rPr kern="500" spc="225" dirty="0">
                  <a:solidFill>
                    <a:schemeClr val="bg1"/>
                  </a:solidFill>
                </a:rPr>
                <a:t>4．存储环境数据时的处理</a:t>
              </a:r>
            </a:p>
          </p:txBody>
        </p:sp>
      </p:grpSp>
      <p:grpSp>
        <p:nvGrpSpPr>
          <p:cNvPr id="40" name="组合 39"/>
          <p:cNvGrpSpPr/>
          <p:nvPr/>
        </p:nvGrpSpPr>
        <p:grpSpPr>
          <a:xfrm>
            <a:off x="179128" y="4048145"/>
            <a:ext cx="2826196" cy="368300"/>
            <a:chOff x="7892654" y="2312275"/>
            <a:chExt cx="3811694" cy="491066"/>
          </a:xfrm>
        </p:grpSpPr>
        <p:sp>
          <p:nvSpPr>
            <p:cNvPr id="41" name="圆角矩形 40"/>
            <p:cNvSpPr/>
            <p:nvPr/>
          </p:nvSpPr>
          <p:spPr>
            <a:xfrm>
              <a:off x="7892654" y="2312278"/>
              <a:ext cx="3811694" cy="46166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矩形 41"/>
            <p:cNvSpPr/>
            <p:nvPr/>
          </p:nvSpPr>
          <p:spPr>
            <a:xfrm>
              <a:off x="8021618" y="2312275"/>
              <a:ext cx="3231293" cy="491066"/>
            </a:xfrm>
            <a:prstGeom prst="rect">
              <a:avLst/>
            </a:prstGeom>
          </p:spPr>
          <p:txBody>
            <a:bodyPr wrap="none">
              <a:spAutoFit/>
            </a:bodyPr>
            <a:lstStyle/>
            <a:p>
              <a:pPr algn="l"/>
              <a:r>
                <a:rPr kern="500" spc="225" dirty="0">
                  <a:solidFill>
                    <a:schemeClr val="bg1"/>
                  </a:solidFill>
                </a:rPr>
                <a:t>3．数据存储与托管</a:t>
              </a:r>
            </a:p>
          </p:txBody>
        </p:sp>
      </p:grpSp>
      <p:sp>
        <p:nvSpPr>
          <p:cNvPr id="44" name="圆角矩形 43"/>
          <p:cNvSpPr/>
          <p:nvPr/>
        </p:nvSpPr>
        <p:spPr>
          <a:xfrm>
            <a:off x="0" y="1826895"/>
            <a:ext cx="3585845" cy="36322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矩形 44"/>
          <p:cNvSpPr/>
          <p:nvPr/>
        </p:nvSpPr>
        <p:spPr>
          <a:xfrm>
            <a:off x="-12065" y="1826895"/>
            <a:ext cx="3424555" cy="368300"/>
          </a:xfrm>
          <a:prstGeom prst="rect">
            <a:avLst/>
          </a:prstGeom>
        </p:spPr>
        <p:txBody>
          <a:bodyPr wrap="none">
            <a:spAutoFit/>
          </a:bodyPr>
          <a:lstStyle/>
          <a:p>
            <a:pPr algn="l"/>
            <a:r>
              <a:rPr kern="500" spc="225" dirty="0">
                <a:solidFill>
                  <a:schemeClr val="bg1"/>
                </a:solidFill>
              </a:rPr>
              <a:t>1．环境数据存储策略的确定</a:t>
            </a:r>
          </a:p>
        </p:txBody>
      </p:sp>
      <p:grpSp>
        <p:nvGrpSpPr>
          <p:cNvPr id="49" name="组合 48"/>
          <p:cNvGrpSpPr/>
          <p:nvPr/>
        </p:nvGrpSpPr>
        <p:grpSpPr>
          <a:xfrm>
            <a:off x="5603958" y="1279655"/>
            <a:ext cx="3411263" cy="741037"/>
            <a:chOff x="7471943" y="1805208"/>
            <a:chExt cx="4548351" cy="988050"/>
          </a:xfrm>
        </p:grpSpPr>
        <p:grpSp>
          <p:nvGrpSpPr>
            <p:cNvPr id="50" name="组合 49"/>
            <p:cNvGrpSpPr/>
            <p:nvPr/>
          </p:nvGrpSpPr>
          <p:grpSpPr>
            <a:xfrm>
              <a:off x="7517356" y="1805208"/>
              <a:ext cx="3739185" cy="495616"/>
              <a:chOff x="7892653" y="2132469"/>
              <a:chExt cx="3739185" cy="495616"/>
            </a:xfrm>
          </p:grpSpPr>
          <p:sp>
            <p:nvSpPr>
              <p:cNvPr id="52" name="圆角矩形 51"/>
              <p:cNvSpPr/>
              <p:nvPr/>
            </p:nvSpPr>
            <p:spPr>
              <a:xfrm>
                <a:off x="7892653" y="2132469"/>
                <a:ext cx="3739185"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矩形 52"/>
              <p:cNvSpPr/>
              <p:nvPr/>
            </p:nvSpPr>
            <p:spPr>
              <a:xfrm>
                <a:off x="8021620" y="2137018"/>
                <a:ext cx="3537374" cy="491067"/>
              </a:xfrm>
              <a:prstGeom prst="rect">
                <a:avLst/>
              </a:prstGeom>
            </p:spPr>
            <p:txBody>
              <a:bodyPr wrap="none">
                <a:spAutoFit/>
              </a:bodyPr>
              <a:lstStyle/>
              <a:p>
                <a:pPr algn="l"/>
                <a:r>
                  <a:rPr kern="500" spc="225" dirty="0">
                    <a:solidFill>
                      <a:schemeClr val="bg1"/>
                    </a:solidFill>
                  </a:rPr>
                  <a:t>2．环境数据存储维度</a:t>
                </a:r>
              </a:p>
            </p:txBody>
          </p:sp>
        </p:grpSp>
        <p:sp>
          <p:nvSpPr>
            <p:cNvPr id="51" name="矩形 50"/>
            <p:cNvSpPr/>
            <p:nvPr/>
          </p:nvSpPr>
          <p:spPr>
            <a:xfrm>
              <a:off x="7471943" y="2256471"/>
              <a:ext cx="4548351" cy="536787"/>
            </a:xfrm>
            <a:prstGeom prst="rect">
              <a:avLst/>
            </a:prstGeom>
          </p:spPr>
          <p:txBody>
            <a:bodyPr wrap="square">
              <a:spAutoFit/>
            </a:bodyPr>
            <a:lstStyle/>
            <a:p>
              <a:pPr>
                <a:lnSpc>
                  <a:spcPct val="150000"/>
                </a:lnSpc>
              </a:pPr>
              <a:endParaRPr lang="zh-CN" altLang="en-US" sz="1350" dirty="0">
                <a:solidFill>
                  <a:prstClr val="black">
                    <a:lumMod val="50000"/>
                    <a:lumOff val="50000"/>
                  </a:prstClr>
                </a:solidFill>
              </a:endParaRPr>
            </a:p>
          </p:txBody>
        </p:sp>
      </p:grpSp>
      <p:sp>
        <p:nvSpPr>
          <p:cNvPr id="58" name="任意多边形 57"/>
          <p:cNvSpPr/>
          <p:nvPr/>
        </p:nvSpPr>
        <p:spPr>
          <a:xfrm>
            <a:off x="3102610" y="2020570"/>
            <a:ext cx="1035050" cy="679450"/>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1" name="任意多边形 60"/>
          <p:cNvSpPr/>
          <p:nvPr/>
        </p:nvSpPr>
        <p:spPr>
          <a:xfrm rot="971766">
            <a:off x="4945511" y="1327158"/>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18" name="曲线连接符 17"/>
          <p:cNvCxnSpPr>
            <a:endCxn id="41" idx="3"/>
          </p:cNvCxnSpPr>
          <p:nvPr/>
        </p:nvCxnSpPr>
        <p:spPr>
          <a:xfrm rot="10800000" flipV="1">
            <a:off x="3004820" y="3647440"/>
            <a:ext cx="701675" cy="573405"/>
          </a:xfrm>
          <a:prstGeom prst="curvedConnector3">
            <a:avLst>
              <a:gd name="adj1" fmla="val 4995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曲线连接符 25"/>
          <p:cNvCxnSpPr>
            <a:endCxn id="39" idx="1"/>
          </p:cNvCxnSpPr>
          <p:nvPr/>
        </p:nvCxnSpPr>
        <p:spPr>
          <a:xfrm rot="5400000" flipV="1">
            <a:off x="3556000" y="3395980"/>
            <a:ext cx="887730" cy="614045"/>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35722" y="837888"/>
            <a:ext cx="2214880" cy="337185"/>
          </a:xfrm>
          <a:prstGeom prst="rect">
            <a:avLst/>
          </a:prstGeom>
        </p:spPr>
        <p:txBody>
          <a:bodyPr wrap="none">
            <a:spAutoFit/>
          </a:bodyPr>
          <a:lstStyle/>
          <a:p>
            <a:pPr algn="l"/>
            <a:r>
              <a:rPr lang="zh-CN" altLang="en-US" sz="1600" b="1" dirty="0">
                <a:solidFill>
                  <a:srgbClr val="3D89BC"/>
                </a:solidFill>
              </a:rPr>
              <a:t>环境数据的存储与处理</a:t>
            </a:r>
          </a:p>
        </p:txBody>
      </p:sp>
      <p:sp>
        <p:nvSpPr>
          <p:cNvPr id="12" name="文本框 6"/>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13"/>
          <p:cNvSpPr txBox="1"/>
          <p:nvPr/>
        </p:nvSpPr>
        <p:spPr>
          <a:xfrm>
            <a:off x="154305" y="2294890"/>
            <a:ext cx="3157855" cy="1753235"/>
          </a:xfrm>
          <a:prstGeom prst="rect">
            <a:avLst/>
          </a:prstGeom>
          <a:noFill/>
        </p:spPr>
        <p:txBody>
          <a:bodyPr wrap="square" rtlCol="0">
            <a:spAutoFit/>
          </a:bodyPr>
          <a:lstStyle/>
          <a:p>
            <a:r>
              <a:rPr lang="zh-CN" altLang="en-US"/>
              <a:t>从各类数据源获取到的环境数据有两个特点：一是规模上是海量，二是数据结构各异，因此，通常会用分布式数据存储技术如Hadoop集群方式存储数据。</a:t>
            </a:r>
          </a:p>
        </p:txBody>
      </p:sp>
      <p:sp>
        <p:nvSpPr>
          <p:cNvPr id="15" name="文本框 14"/>
          <p:cNvSpPr txBox="1"/>
          <p:nvPr/>
        </p:nvSpPr>
        <p:spPr>
          <a:xfrm>
            <a:off x="5662930" y="1696720"/>
            <a:ext cx="2865755" cy="2030095"/>
          </a:xfrm>
          <a:prstGeom prst="rect">
            <a:avLst/>
          </a:prstGeom>
          <a:noFill/>
        </p:spPr>
        <p:txBody>
          <a:bodyPr wrap="square" rtlCol="0">
            <a:spAutoFit/>
          </a:bodyPr>
          <a:lstStyle/>
          <a:p>
            <a:r>
              <a:rPr lang="zh-CN" altLang="en-US"/>
              <a:t>采集并存储环境数据的目的是方便提供查询。</a:t>
            </a:r>
          </a:p>
          <a:p>
            <a:r>
              <a:rPr lang="zh-CN" altLang="en-US"/>
              <a:t>在存储这些环境数据时，考虑到数据查询的效率，需要针对时间和空间两个维度给待存储的数据设定一个唯一标识。</a:t>
            </a:r>
          </a:p>
        </p:txBody>
      </p:sp>
      <p:sp>
        <p:nvSpPr>
          <p:cNvPr id="16" name="文本框 15"/>
          <p:cNvSpPr txBox="1"/>
          <p:nvPr/>
        </p:nvSpPr>
        <p:spPr>
          <a:xfrm>
            <a:off x="208280" y="4416425"/>
            <a:ext cx="2670175" cy="1476375"/>
          </a:xfrm>
          <a:prstGeom prst="rect">
            <a:avLst/>
          </a:prstGeom>
          <a:noFill/>
        </p:spPr>
        <p:txBody>
          <a:bodyPr wrap="square" rtlCol="0">
            <a:spAutoFit/>
          </a:bodyPr>
          <a:lstStyle/>
          <a:p>
            <a:r>
              <a:rPr lang="zh-CN" altLang="en-US"/>
              <a:t>选择数据仓库与托管平台时，需要综合考虑该平台的可靠性、拓展性、安全性、灵活性及成本等因素。</a:t>
            </a:r>
          </a:p>
        </p:txBody>
      </p:sp>
      <p:sp>
        <p:nvSpPr>
          <p:cNvPr id="17" name="文本框 16"/>
          <p:cNvSpPr txBox="1"/>
          <p:nvPr/>
        </p:nvSpPr>
        <p:spPr>
          <a:xfrm>
            <a:off x="5831205" y="4127500"/>
            <a:ext cx="2712720" cy="2030095"/>
          </a:xfrm>
          <a:prstGeom prst="rect">
            <a:avLst/>
          </a:prstGeom>
          <a:noFill/>
        </p:spPr>
        <p:txBody>
          <a:bodyPr wrap="square" rtlCol="0">
            <a:spAutoFit/>
          </a:bodyPr>
          <a:lstStyle/>
          <a:p>
            <a:r>
              <a:rPr lang="zh-CN" altLang="en-US"/>
              <a:t>为了节约存储空间，采集到的无效或异常值需要进行过滤。因此，在存储采集到的环境数据之前，需要预先设定异常值判定条件，来排除这些采集到的无效环境数据。</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文本框 6"/>
          <p:cNvSpPr txBox="1"/>
          <p:nvPr/>
        </p:nvSpPr>
        <p:spPr>
          <a:xfrm>
            <a:off x="452232" y="173917"/>
            <a:ext cx="2514600" cy="414020"/>
          </a:xfrm>
          <a:prstGeom prst="rect">
            <a:avLst/>
          </a:prstGeom>
          <a:noFill/>
        </p:spPr>
        <p:txBody>
          <a:bodyPr wrap="none" rtlCol="0">
            <a:spAutoFit/>
          </a:bodyPr>
          <a:lstStyle/>
          <a:p>
            <a:r>
              <a:rPr lang="en-US" altLang="zh-CN" sz="2100" b="1" spc="225" dirty="0">
                <a:solidFill>
                  <a:prstClr val="white"/>
                </a:solidFill>
              </a:rPr>
              <a:t>1.1 </a:t>
            </a:r>
            <a:r>
              <a:rPr lang="zh-CN" altLang="en-US" sz="2100" b="1" spc="225" dirty="0">
                <a:solidFill>
                  <a:prstClr val="white"/>
                </a:solidFill>
              </a:rPr>
              <a:t>大数据的概念</a:t>
            </a:r>
          </a:p>
        </p:txBody>
      </p:sp>
      <p:sp>
        <p:nvSpPr>
          <p:cNvPr id="3" name="矩形 2"/>
          <p:cNvSpPr/>
          <p:nvPr/>
        </p:nvSpPr>
        <p:spPr>
          <a:xfrm>
            <a:off x="268457" y="992840"/>
            <a:ext cx="2418080" cy="337185"/>
          </a:xfrm>
          <a:prstGeom prst="rect">
            <a:avLst/>
          </a:prstGeom>
        </p:spPr>
        <p:txBody>
          <a:bodyPr wrap="none">
            <a:spAutoFit/>
          </a:bodyPr>
          <a:lstStyle/>
          <a:p>
            <a:r>
              <a:rPr lang="zh-CN" altLang="zh-CN" sz="1600" dirty="0"/>
              <a:t>计算：运算速度越来越快</a:t>
            </a:r>
            <a:endParaRPr lang="zh-CN" altLang="en-US" sz="1600" dirty="0"/>
          </a:p>
        </p:txBody>
      </p:sp>
      <p:sp>
        <p:nvSpPr>
          <p:cNvPr id="5" name="文本框 4"/>
          <p:cNvSpPr txBox="1"/>
          <p:nvPr/>
        </p:nvSpPr>
        <p:spPr>
          <a:xfrm>
            <a:off x="508635" y="3163571"/>
            <a:ext cx="7586345" cy="1568450"/>
          </a:xfrm>
          <a:prstGeom prst="rect">
            <a:avLst/>
          </a:prstGeom>
          <a:noFill/>
        </p:spPr>
        <p:txBody>
          <a:bodyPr wrap="square" rtlCol="0" anchor="t">
            <a:spAutoFit/>
          </a:bodyPr>
          <a:lstStyle/>
          <a:p>
            <a:pPr marL="285750" indent="-285750" fontAlgn="auto">
              <a:lnSpc>
                <a:spcPct val="150000"/>
              </a:lnSpc>
              <a:buClr>
                <a:srgbClr val="3D89BC"/>
              </a:buClr>
              <a:buFont typeface="Wingdings" panose="05000000000000000000" charset="0"/>
              <a:buChar char="l"/>
            </a:pPr>
            <a:r>
              <a:rPr lang="zh-CN" altLang="en-US" sz="1600"/>
              <a:t>分布式系统基础架构Hadoop的出现，为大数据带来了新的曙光；</a:t>
            </a:r>
          </a:p>
          <a:p>
            <a:pPr marL="285750" indent="-285750" fontAlgn="auto">
              <a:lnSpc>
                <a:spcPct val="150000"/>
              </a:lnSpc>
              <a:buClr>
                <a:srgbClr val="3D89BC"/>
              </a:buClr>
              <a:buFont typeface="Wingdings" panose="05000000000000000000" charset="0"/>
              <a:buChar char="l"/>
            </a:pPr>
            <a:r>
              <a:rPr lang="zh-CN" altLang="en-US" sz="1600"/>
              <a:t>HDFS为海量的数据提供了存储；</a:t>
            </a:r>
          </a:p>
          <a:p>
            <a:pPr marL="285750" indent="-285750" fontAlgn="auto">
              <a:lnSpc>
                <a:spcPct val="150000"/>
              </a:lnSpc>
              <a:buClr>
                <a:srgbClr val="3D89BC"/>
              </a:buClr>
              <a:buFont typeface="Wingdings" panose="05000000000000000000" charset="0"/>
              <a:buChar char="l"/>
            </a:pPr>
            <a:r>
              <a:rPr lang="zh-CN" altLang="en-US" sz="1600"/>
              <a:t>MapReduce则为海量的数据提供了并行计算，从而大大提高了计算效率；</a:t>
            </a:r>
          </a:p>
          <a:p>
            <a:pPr marL="285750" indent="-285750" fontAlgn="auto">
              <a:lnSpc>
                <a:spcPct val="150000"/>
              </a:lnSpc>
              <a:buClr>
                <a:srgbClr val="3D89BC"/>
              </a:buClr>
              <a:buFont typeface="Wingdings" panose="05000000000000000000" charset="0"/>
              <a:buChar char="l"/>
            </a:pPr>
            <a:r>
              <a:rPr lang="zh-CN" altLang="en-US" sz="1600"/>
              <a:t>Spark、Storm、Impala等各种各样的技术进入人们的视野。</a:t>
            </a:r>
          </a:p>
        </p:txBody>
      </p:sp>
      <p:sp>
        <p:nvSpPr>
          <p:cNvPr id="6" name="文本框 5"/>
          <p:cNvSpPr txBox="1"/>
          <p:nvPr/>
        </p:nvSpPr>
        <p:spPr>
          <a:xfrm>
            <a:off x="434340" y="1559560"/>
            <a:ext cx="8193405" cy="1198880"/>
          </a:xfrm>
          <a:prstGeom prst="rect">
            <a:avLst/>
          </a:prstGeom>
          <a:noFill/>
        </p:spPr>
        <p:txBody>
          <a:bodyPr wrap="square" rtlCol="0" anchor="t">
            <a:spAutoFit/>
          </a:bodyPr>
          <a:lstStyle/>
          <a:p>
            <a:pPr fontAlgn="auto">
              <a:lnSpc>
                <a:spcPct val="150000"/>
              </a:lnSpc>
            </a:pPr>
            <a:r>
              <a:rPr lang="zh-CN" altLang="en-US" sz="1600" dirty="0">
                <a:sym typeface="+mn-ea"/>
              </a:rPr>
              <a:t>海量数据从原始数据源到产生价值，期间会经过存储、清洗、挖掘、分析等多个环节，如果计算速度不够快，很多事情是无法实现的。所以，在大数据的发展过程中，计算速度是非常关键的因素。</a:t>
            </a:r>
            <a:endParaRPr lang="zh-CN" altLang="en-US" sz="1600" dirty="0"/>
          </a:p>
        </p:txBody>
      </p:sp>
      <p:sp>
        <p:nvSpPr>
          <p:cNvPr id="14"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3"/>
          <p:cNvPicPr>
            <a:picLocks noChangeAspect="1"/>
          </p:cNvPicPr>
          <p:nvPr/>
        </p:nvPicPr>
        <p:blipFill>
          <a:blip r:embed="rId2"/>
          <a:stretch>
            <a:fillRect/>
          </a:stretch>
        </p:blipFill>
        <p:spPr>
          <a:xfrm>
            <a:off x="4305935" y="1191895"/>
            <a:ext cx="4274185" cy="2190115"/>
          </a:xfrm>
          <a:prstGeom prst="rect">
            <a:avLst/>
          </a:prstGeom>
        </p:spPr>
      </p:pic>
      <p:pic>
        <p:nvPicPr>
          <p:cNvPr id="14" name="图片 13" descr="数据转换1"/>
          <p:cNvPicPr>
            <a:picLocks noChangeAspect="1"/>
          </p:cNvPicPr>
          <p:nvPr/>
        </p:nvPicPr>
        <p:blipFill>
          <a:blip r:embed="rId3"/>
          <a:stretch>
            <a:fillRect/>
          </a:stretch>
        </p:blipFill>
        <p:spPr>
          <a:xfrm>
            <a:off x="451485" y="3382010"/>
            <a:ext cx="3854450" cy="2272030"/>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1" name="矩形 10"/>
          <p:cNvSpPr/>
          <p:nvPr/>
        </p:nvSpPr>
        <p:spPr>
          <a:xfrm>
            <a:off x="412750" y="1216660"/>
            <a:ext cx="3893185" cy="2214880"/>
          </a:xfrm>
          <a:prstGeom prst="rect">
            <a:avLst/>
          </a:prstGeom>
        </p:spPr>
        <p:txBody>
          <a:bodyPr wrap="square">
            <a:spAutoFit/>
          </a:bodyPr>
          <a:lstStyle/>
          <a:p>
            <a:pPr algn="l" fontAlgn="auto">
              <a:lnSpc>
                <a:spcPct val="150000"/>
              </a:lnSpc>
            </a:pPr>
            <a:r>
              <a:rPr lang="en-US" altLang="zh-CN" sz="2000" b="1" dirty="0">
                <a:solidFill>
                  <a:srgbClr val="3D89BC"/>
                </a:solidFill>
              </a:rPr>
              <a:t> </a:t>
            </a:r>
            <a:r>
              <a:rPr sz="2000" dirty="0">
                <a:sym typeface="Arial" panose="020B0604020202020204" pitchFamily="34" charset="0"/>
              </a:rPr>
              <a:t>1．环境数据服务接口</a:t>
            </a:r>
          </a:p>
          <a:p>
            <a:pPr algn="l" fontAlgn="auto">
              <a:lnSpc>
                <a:spcPct val="150000"/>
              </a:lnSpc>
            </a:pPr>
            <a:r>
              <a:rPr dirty="0">
                <a:sym typeface="Arial" panose="020B0604020202020204" pitchFamily="34" charset="0"/>
              </a:rPr>
              <a:t>在环境数据的采集与获取小节中提到了4种环境数据采集策略，其中，最为便利的采集策略是调用接口获取环境数据。</a:t>
            </a:r>
          </a:p>
        </p:txBody>
      </p:sp>
      <p:sp>
        <p:nvSpPr>
          <p:cNvPr id="10" name="矩形 9"/>
          <p:cNvSpPr/>
          <p:nvPr/>
        </p:nvSpPr>
        <p:spPr>
          <a:xfrm>
            <a:off x="4406265" y="3324860"/>
            <a:ext cx="4738370" cy="2399665"/>
          </a:xfrm>
          <a:prstGeom prst="rect">
            <a:avLst/>
          </a:prstGeom>
        </p:spPr>
        <p:txBody>
          <a:bodyPr wrap="square">
            <a:spAutoFit/>
          </a:bodyPr>
          <a:lstStyle/>
          <a:p>
            <a:pPr algn="just" fontAlgn="auto">
              <a:lnSpc>
                <a:spcPct val="150000"/>
              </a:lnSpc>
            </a:pPr>
            <a:r>
              <a:rPr lang="en-US" altLang="zh-CN" sz="2000" b="1" dirty="0">
                <a:solidFill>
                  <a:schemeClr val="tx1"/>
                </a:solidFill>
              </a:rPr>
              <a:t> </a:t>
            </a:r>
            <a:r>
              <a:rPr sz="2000" dirty="0">
                <a:solidFill>
                  <a:schemeClr val="tx1"/>
                </a:solidFill>
                <a:sym typeface="Arial" panose="020B0604020202020204" pitchFamily="34" charset="0"/>
              </a:rPr>
              <a:t>4．环境大数据的应用价值</a:t>
            </a:r>
          </a:p>
          <a:p>
            <a:pPr algn="just" fontAlgn="auto">
              <a:lnSpc>
                <a:spcPct val="150000"/>
              </a:lnSpc>
            </a:pPr>
            <a:r>
              <a:rPr sz="1600" dirty="0">
                <a:solidFill>
                  <a:schemeClr val="tx1"/>
                </a:solidFill>
                <a:sym typeface="Arial" panose="020B0604020202020204" pitchFamily="34" charset="0"/>
              </a:rPr>
              <a:t>环境对水利、电力、交通、农业的影响也可以通过对各种数据的时空关联来实现，针对干旱、暴雨洪涝、森林火险、冰雹、雷电等灾害性天气的气象灾害预警，为各相关行业提供有力的数据支撑，发挥环境数据应有的价值。</a:t>
            </a:r>
          </a:p>
        </p:txBody>
      </p:sp>
      <p:sp>
        <p:nvSpPr>
          <p:cNvPr id="8" name="文本框 7"/>
          <p:cNvSpPr txBox="1"/>
          <p:nvPr/>
        </p:nvSpPr>
        <p:spPr>
          <a:xfrm>
            <a:off x="606425" y="3648075"/>
            <a:ext cx="3561080" cy="1753235"/>
          </a:xfrm>
          <a:prstGeom prst="rect">
            <a:avLst/>
          </a:prstGeom>
          <a:noFill/>
        </p:spPr>
        <p:txBody>
          <a:bodyPr wrap="square" rtlCol="0">
            <a:spAutoFit/>
          </a:bodyPr>
          <a:lstStyle/>
          <a:p>
            <a:r>
              <a:rPr lang="zh-CN" altLang="en-US"/>
              <a:t>3．环境数据聚合</a:t>
            </a:r>
          </a:p>
          <a:p>
            <a:r>
              <a:rPr lang="zh-CN" altLang="en-US"/>
              <a:t>对于城市环境数据，天气预报、空气质量等数据往往需要综合起来进行分析，因此，聚合越多的城市环境数据，其潜在的价值就越有可能被挖掘出来。</a:t>
            </a:r>
          </a:p>
        </p:txBody>
      </p:sp>
      <p:sp>
        <p:nvSpPr>
          <p:cNvPr id="18" name="文本框 17"/>
          <p:cNvSpPr txBox="1"/>
          <p:nvPr/>
        </p:nvSpPr>
        <p:spPr>
          <a:xfrm>
            <a:off x="4466590" y="1216660"/>
            <a:ext cx="4006215" cy="2030095"/>
          </a:xfrm>
          <a:prstGeom prst="rect">
            <a:avLst/>
          </a:prstGeom>
          <a:noFill/>
        </p:spPr>
        <p:txBody>
          <a:bodyPr wrap="square" rtlCol="0">
            <a:spAutoFit/>
          </a:bodyPr>
          <a:lstStyle/>
          <a:p>
            <a:r>
              <a:rPr lang="zh-CN" altLang="en-US">
                <a:solidFill>
                  <a:schemeClr val="bg1"/>
                </a:solidFill>
              </a:rPr>
              <a:t>2．环境数据可视化</a:t>
            </a:r>
          </a:p>
          <a:p>
            <a:r>
              <a:rPr lang="zh-CN" altLang="en-US">
                <a:solidFill>
                  <a:schemeClr val="bg1"/>
                </a:solidFill>
              </a:rPr>
              <a:t>环境数据服务接口对于了解计算机编程的人来说是个很好的福利，但对于那些并不了解计算机编程的人来说，他们往往更倾向于能够直观地了解这些环境数据，因此，将环境数据进行可视化应用，就显得尤为重要。</a:t>
            </a:r>
          </a:p>
        </p:txBody>
      </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grpSp>
        <p:nvGrpSpPr>
          <p:cNvPr id="24" name="组合 23">
            <a:extLst>
              <a:ext uri="{FF2B5EF4-FFF2-40B4-BE49-F238E27FC236}">
                <a16:creationId xmlns:a16="http://schemas.microsoft.com/office/drawing/2014/main" id="{884CF42E-A19D-4C90-87AA-C758AEF7FF4E}"/>
              </a:ext>
            </a:extLst>
          </p:cNvPr>
          <p:cNvGrpSpPr/>
          <p:nvPr/>
        </p:nvGrpSpPr>
        <p:grpSpPr>
          <a:xfrm>
            <a:off x="-1" y="-2439"/>
            <a:ext cx="9145786" cy="718410"/>
            <a:chOff x="-1" y="190175"/>
            <a:chExt cx="9145786" cy="525795"/>
          </a:xfrm>
        </p:grpSpPr>
        <p:sp>
          <p:nvSpPr>
            <p:cNvPr id="25" name="任意多边形 4">
              <a:extLst>
                <a:ext uri="{FF2B5EF4-FFF2-40B4-BE49-F238E27FC236}">
                  <a16:creationId xmlns:a16="http://schemas.microsoft.com/office/drawing/2014/main" id="{CA0BCB74-E299-4C45-B261-0F537B8AFB0C}"/>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5">
              <a:extLst>
                <a:ext uri="{FF2B5EF4-FFF2-40B4-BE49-F238E27FC236}">
                  <a16:creationId xmlns:a16="http://schemas.microsoft.com/office/drawing/2014/main" id="{361212DE-FFA6-4B03-85A6-AB71CAC4C093}"/>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任意多边形 6">
              <a:extLst>
                <a:ext uri="{FF2B5EF4-FFF2-40B4-BE49-F238E27FC236}">
                  <a16:creationId xmlns:a16="http://schemas.microsoft.com/office/drawing/2014/main" id="{A22A527A-3370-43E8-82D7-9692E250AFD9}"/>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8" name="文本框 6">
            <a:extLst>
              <a:ext uri="{FF2B5EF4-FFF2-40B4-BE49-F238E27FC236}">
                <a16:creationId xmlns:a16="http://schemas.microsoft.com/office/drawing/2014/main" id="{BF6D3033-6F54-498B-9053-8C9AC1714D19}"/>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8" name="文本框 17"/>
          <p:cNvSpPr txBox="1"/>
          <p:nvPr/>
        </p:nvSpPr>
        <p:spPr>
          <a:xfrm>
            <a:off x="4466590" y="1216660"/>
            <a:ext cx="4006215" cy="2030095"/>
          </a:xfrm>
          <a:prstGeom prst="rect">
            <a:avLst/>
          </a:prstGeom>
          <a:noFill/>
        </p:spPr>
        <p:txBody>
          <a:bodyPr wrap="square" rtlCol="0">
            <a:spAutoFit/>
          </a:bodyPr>
          <a:lstStyle/>
          <a:p>
            <a:r>
              <a:rPr lang="zh-CN" altLang="en-US">
                <a:solidFill>
                  <a:schemeClr val="bg1"/>
                </a:solidFill>
              </a:rPr>
              <a:t>2．环境数据可视化</a:t>
            </a:r>
          </a:p>
          <a:p>
            <a:r>
              <a:rPr lang="zh-CN" altLang="en-US">
                <a:solidFill>
                  <a:schemeClr val="bg1"/>
                </a:solidFill>
              </a:rPr>
              <a:t>环境数据服务接口对于了解计算机编程的人来说是个很好的福利，但对于那并不了解计算机编程的人来说，他们往往更倾向于能够直观地了解这些环境数据，因此，将环境数据进行可视化应用，就显得尤为重要。</a:t>
            </a:r>
          </a:p>
        </p:txBody>
      </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12" name="图片 11" descr="公用29"/>
          <p:cNvPicPr>
            <a:picLocks noChangeAspect="1"/>
          </p:cNvPicPr>
          <p:nvPr/>
        </p:nvPicPr>
        <p:blipFill>
          <a:blip r:embed="rId2"/>
          <a:stretch>
            <a:fillRect/>
          </a:stretch>
        </p:blipFill>
        <p:spPr>
          <a:xfrm rot="960000">
            <a:off x="2099310" y="1290320"/>
            <a:ext cx="4465320" cy="4330065"/>
          </a:xfrm>
          <a:prstGeom prst="rect">
            <a:avLst/>
          </a:prstGeom>
        </p:spPr>
      </p:pic>
      <p:pic>
        <p:nvPicPr>
          <p:cNvPr id="13" name="图片 12" descr="公用22"/>
          <p:cNvPicPr>
            <a:picLocks noChangeAspect="1"/>
          </p:cNvPicPr>
          <p:nvPr/>
        </p:nvPicPr>
        <p:blipFill>
          <a:blip r:embed="rId3"/>
          <a:stretch>
            <a:fillRect/>
          </a:stretch>
        </p:blipFill>
        <p:spPr>
          <a:xfrm rot="20580000">
            <a:off x="1719580" y="1332230"/>
            <a:ext cx="5028565" cy="4173855"/>
          </a:xfrm>
          <a:prstGeom prst="rect">
            <a:avLst/>
          </a:prstGeom>
        </p:spPr>
      </p:pic>
      <p:sp>
        <p:nvSpPr>
          <p:cNvPr id="16" name="文本框 15"/>
          <p:cNvSpPr txBox="1"/>
          <p:nvPr/>
        </p:nvSpPr>
        <p:spPr>
          <a:xfrm>
            <a:off x="2352040" y="2218690"/>
            <a:ext cx="3562985" cy="2030095"/>
          </a:xfrm>
          <a:prstGeom prst="rect">
            <a:avLst/>
          </a:prstGeom>
          <a:noFill/>
        </p:spPr>
        <p:txBody>
          <a:bodyPr wrap="square" rtlCol="0">
            <a:spAutoFit/>
          </a:bodyPr>
          <a:lstStyle/>
          <a:p>
            <a:pPr algn="l"/>
            <a:r>
              <a:rPr lang="zh-CN" altLang="en-US">
                <a:solidFill>
                  <a:schemeClr val="bg1"/>
                </a:solidFill>
              </a:rPr>
              <a:t>依据需求进行生产，避免产能过剩，造成不必要的资源和社会财富浪费。大数据技术可以帮助政府实现农业的精细化管理，实现科学决策。在数据驱动下，结合无人机技术，农民可以采集农产品生长信息，病虫害信息。</a:t>
            </a:r>
          </a:p>
        </p:txBody>
      </p:sp>
      <p:sp>
        <p:nvSpPr>
          <p:cNvPr id="17" name="矩形 16"/>
          <p:cNvSpPr/>
          <p:nvPr/>
        </p:nvSpPr>
        <p:spPr>
          <a:xfrm>
            <a:off x="1762872" y="1216348"/>
            <a:ext cx="589280" cy="337185"/>
          </a:xfrm>
          <a:prstGeom prst="rect">
            <a:avLst/>
          </a:prstGeom>
        </p:spPr>
        <p:txBody>
          <a:bodyPr wrap="none">
            <a:spAutoFit/>
          </a:bodyPr>
          <a:lstStyle/>
          <a:p>
            <a:pPr algn="l"/>
            <a:r>
              <a:rPr lang="zh-CN" altLang="en-US" sz="1600" b="1" dirty="0">
                <a:solidFill>
                  <a:srgbClr val="3D89BC"/>
                </a:solidFill>
              </a:rPr>
              <a:t>农业</a:t>
            </a:r>
          </a:p>
        </p:txBody>
      </p:sp>
      <p:grpSp>
        <p:nvGrpSpPr>
          <p:cNvPr id="21" name="组合 20">
            <a:extLst>
              <a:ext uri="{FF2B5EF4-FFF2-40B4-BE49-F238E27FC236}">
                <a16:creationId xmlns:a16="http://schemas.microsoft.com/office/drawing/2014/main" id="{02255244-92AA-4091-B1D2-D2C23462463D}"/>
              </a:ext>
            </a:extLst>
          </p:cNvPr>
          <p:cNvGrpSpPr/>
          <p:nvPr/>
        </p:nvGrpSpPr>
        <p:grpSpPr>
          <a:xfrm>
            <a:off x="-1" y="-2439"/>
            <a:ext cx="9145786" cy="718410"/>
            <a:chOff x="-1" y="190175"/>
            <a:chExt cx="9145786" cy="525795"/>
          </a:xfrm>
        </p:grpSpPr>
        <p:sp>
          <p:nvSpPr>
            <p:cNvPr id="22" name="任意多边形 4">
              <a:extLst>
                <a:ext uri="{FF2B5EF4-FFF2-40B4-BE49-F238E27FC236}">
                  <a16:creationId xmlns:a16="http://schemas.microsoft.com/office/drawing/2014/main" id="{5FEB8FB1-6B7B-4023-9D37-3C582F16D25B}"/>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5">
              <a:extLst>
                <a:ext uri="{FF2B5EF4-FFF2-40B4-BE49-F238E27FC236}">
                  <a16:creationId xmlns:a16="http://schemas.microsoft.com/office/drawing/2014/main" id="{1CCBE215-4497-41C0-9DBF-13C858F0CCF3}"/>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任意多边形 6">
              <a:extLst>
                <a:ext uri="{FF2B5EF4-FFF2-40B4-BE49-F238E27FC236}">
                  <a16:creationId xmlns:a16="http://schemas.microsoft.com/office/drawing/2014/main" id="{5D3D15A7-7DB4-40AA-BCB7-028919D16051}"/>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5" name="文本框 6">
            <a:extLst>
              <a:ext uri="{FF2B5EF4-FFF2-40B4-BE49-F238E27FC236}">
                <a16:creationId xmlns:a16="http://schemas.microsoft.com/office/drawing/2014/main" id="{75168733-BE0A-44BB-B5A7-A5A1E39C312C}"/>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8" name="文本框 17"/>
          <p:cNvSpPr txBox="1"/>
          <p:nvPr/>
        </p:nvSpPr>
        <p:spPr>
          <a:xfrm>
            <a:off x="4466590" y="1216660"/>
            <a:ext cx="4006215" cy="2030095"/>
          </a:xfrm>
          <a:prstGeom prst="rect">
            <a:avLst/>
          </a:prstGeom>
          <a:noFill/>
        </p:spPr>
        <p:txBody>
          <a:bodyPr wrap="square" rtlCol="0">
            <a:spAutoFit/>
          </a:bodyPr>
          <a:lstStyle/>
          <a:p>
            <a:r>
              <a:rPr lang="zh-CN" altLang="en-US">
                <a:solidFill>
                  <a:schemeClr val="bg1"/>
                </a:solidFill>
              </a:rPr>
              <a:t>2．环境数据可视化</a:t>
            </a:r>
          </a:p>
          <a:p>
            <a:r>
              <a:rPr lang="zh-CN" altLang="en-US">
                <a:solidFill>
                  <a:schemeClr val="bg1"/>
                </a:solidFill>
              </a:rPr>
              <a:t>环境数据服务接口对于了解计算机编程的人来说是个很好的福利，但对于那并不了解计算机编程的人来说，他们往往更倾向于能够直观地了解这些环境数据，因此，将环境数据进行可视化应用，就显得尤为重要。</a:t>
            </a:r>
          </a:p>
        </p:txBody>
      </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20" name="文本框 27"/>
          <p:cNvSpPr txBox="1"/>
          <p:nvPr/>
        </p:nvSpPr>
        <p:spPr>
          <a:xfrm>
            <a:off x="6729898" y="17089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12" name="图片 11" descr="公用29"/>
          <p:cNvPicPr>
            <a:picLocks noChangeAspect="1"/>
          </p:cNvPicPr>
          <p:nvPr/>
        </p:nvPicPr>
        <p:blipFill>
          <a:blip r:embed="rId2"/>
          <a:stretch>
            <a:fillRect/>
          </a:stretch>
        </p:blipFill>
        <p:spPr>
          <a:xfrm>
            <a:off x="-1270" y="1264285"/>
            <a:ext cx="9145270" cy="4330065"/>
          </a:xfrm>
          <a:prstGeom prst="rect">
            <a:avLst/>
          </a:prstGeom>
        </p:spPr>
      </p:pic>
      <p:sp>
        <p:nvSpPr>
          <p:cNvPr id="16" name="文本框 15"/>
          <p:cNvSpPr txBox="1"/>
          <p:nvPr/>
        </p:nvSpPr>
        <p:spPr>
          <a:xfrm>
            <a:off x="1421765" y="1722120"/>
            <a:ext cx="5801360" cy="3415030"/>
          </a:xfrm>
          <a:prstGeom prst="rect">
            <a:avLst/>
          </a:prstGeom>
          <a:noFill/>
        </p:spPr>
        <p:txBody>
          <a:bodyPr wrap="square" rtlCol="0">
            <a:spAutoFit/>
          </a:bodyPr>
          <a:lstStyle/>
          <a:p>
            <a:pPr algn="l"/>
            <a:r>
              <a:rPr lang="zh-CN" altLang="en-US">
                <a:solidFill>
                  <a:schemeClr val="bg1"/>
                </a:solidFill>
              </a:rPr>
              <a:t>零售行业可以通过客户购买记录，了解客户关联产品购买喜好，将相关的产品放到一起来增加产品销售额，</a:t>
            </a:r>
          </a:p>
          <a:p>
            <a:pPr algn="l"/>
            <a:r>
              <a:rPr lang="zh-CN" altLang="en-US">
                <a:solidFill>
                  <a:schemeClr val="bg1"/>
                </a:solidFill>
              </a:rPr>
              <a:t>零售行业还可以记录客户购买习惯，将一些日常需要的必备生活用品，在客户即将用完之前，通过精准广告的方式提醒客户进行购买。</a:t>
            </a:r>
          </a:p>
          <a:p>
            <a:pPr algn="l"/>
            <a:r>
              <a:rPr lang="zh-CN" altLang="en-US">
                <a:solidFill>
                  <a:schemeClr val="bg1"/>
                </a:solidFill>
              </a:rPr>
              <a:t>电商行业的巨头天猫和京东，已经通过客户的购买习惯，将客户日常需要的商品例如尿不湿，卫生纸，衣服等商品依据客户购买习惯事先进行准备。当客户刚刚下单，商品就会在24小时内送到客户门口，提高了客户体验，让客户连后悔等时间都没有。利用大数据的技术，零售行业将至少会提高30%左右的销售额，并提高客户购买体验。</a:t>
            </a:r>
          </a:p>
        </p:txBody>
      </p:sp>
      <p:sp>
        <p:nvSpPr>
          <p:cNvPr id="17" name="矩形 16"/>
          <p:cNvSpPr/>
          <p:nvPr/>
        </p:nvSpPr>
        <p:spPr>
          <a:xfrm>
            <a:off x="0" y="879475"/>
            <a:ext cx="1022985" cy="337185"/>
          </a:xfrm>
          <a:prstGeom prst="rect">
            <a:avLst/>
          </a:prstGeom>
        </p:spPr>
        <p:txBody>
          <a:bodyPr wrap="square">
            <a:spAutoFit/>
          </a:bodyPr>
          <a:lstStyle/>
          <a:p>
            <a:pPr algn="l"/>
            <a:r>
              <a:rPr lang="zh-CN" altLang="en-US" sz="1600" b="1" dirty="0">
                <a:solidFill>
                  <a:srgbClr val="3D89BC"/>
                </a:solidFill>
              </a:rPr>
              <a:t>零售行业</a:t>
            </a:r>
          </a:p>
        </p:txBody>
      </p:sp>
      <p:grpSp>
        <p:nvGrpSpPr>
          <p:cNvPr id="15" name="组合 14">
            <a:extLst>
              <a:ext uri="{FF2B5EF4-FFF2-40B4-BE49-F238E27FC236}">
                <a16:creationId xmlns:a16="http://schemas.microsoft.com/office/drawing/2014/main" id="{CEC98844-E764-4D95-8B1C-249131667678}"/>
              </a:ext>
            </a:extLst>
          </p:cNvPr>
          <p:cNvGrpSpPr/>
          <p:nvPr/>
        </p:nvGrpSpPr>
        <p:grpSpPr>
          <a:xfrm>
            <a:off x="-1" y="-2439"/>
            <a:ext cx="9145786" cy="718410"/>
            <a:chOff x="-1" y="190175"/>
            <a:chExt cx="9145786" cy="525795"/>
          </a:xfrm>
        </p:grpSpPr>
        <p:sp>
          <p:nvSpPr>
            <p:cNvPr id="21" name="任意多边形 4">
              <a:extLst>
                <a:ext uri="{FF2B5EF4-FFF2-40B4-BE49-F238E27FC236}">
                  <a16:creationId xmlns:a16="http://schemas.microsoft.com/office/drawing/2014/main" id="{7AFAB206-8096-4DB3-85B1-B6F70446B0BF}"/>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5">
              <a:extLst>
                <a:ext uri="{FF2B5EF4-FFF2-40B4-BE49-F238E27FC236}">
                  <a16:creationId xmlns:a16="http://schemas.microsoft.com/office/drawing/2014/main" id="{692F0C26-AB60-4C71-B86E-AACD228615C8}"/>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6">
              <a:extLst>
                <a:ext uri="{FF2B5EF4-FFF2-40B4-BE49-F238E27FC236}">
                  <a16:creationId xmlns:a16="http://schemas.microsoft.com/office/drawing/2014/main" id="{20D1C1BB-73A2-4A19-87CD-CFDA23565D4E}"/>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文本框 6">
            <a:extLst>
              <a:ext uri="{FF2B5EF4-FFF2-40B4-BE49-F238E27FC236}">
                <a16:creationId xmlns:a16="http://schemas.microsoft.com/office/drawing/2014/main" id="{C90C6755-7694-4C3C-BA7D-F1B2AFF2F607}"/>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906" y="-2021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sp>
        <p:nvSpPr>
          <p:cNvPr id="15" name="文本框 14"/>
          <p:cNvSpPr txBox="1"/>
          <p:nvPr/>
        </p:nvSpPr>
        <p:spPr>
          <a:xfrm>
            <a:off x="623570" y="790575"/>
            <a:ext cx="2362200" cy="368300"/>
          </a:xfrm>
          <a:prstGeom prst="rect">
            <a:avLst/>
          </a:prstGeom>
          <a:noFill/>
        </p:spPr>
        <p:txBody>
          <a:bodyPr wrap="square" rtlCol="0">
            <a:spAutoFit/>
          </a:bodyPr>
          <a:lstStyle/>
          <a:p>
            <a:r>
              <a:rPr lang="zh-CN" altLang="en-US" b="1" dirty="0">
                <a:solidFill>
                  <a:srgbClr val="3D89BC"/>
                </a:solidFill>
              </a:rPr>
              <a:t>大数据舆情分析</a:t>
            </a:r>
          </a:p>
        </p:txBody>
      </p:sp>
      <p:sp>
        <p:nvSpPr>
          <p:cNvPr id="2" name="文本框 1"/>
          <p:cNvSpPr txBox="1"/>
          <p:nvPr/>
        </p:nvSpPr>
        <p:spPr>
          <a:xfrm>
            <a:off x="808355" y="1344295"/>
            <a:ext cx="8147685" cy="645160"/>
          </a:xfrm>
          <a:prstGeom prst="rect">
            <a:avLst/>
          </a:prstGeom>
          <a:noFill/>
        </p:spPr>
        <p:txBody>
          <a:bodyPr wrap="square" rtlCol="0">
            <a:spAutoFit/>
          </a:bodyPr>
          <a:lstStyle/>
          <a:p>
            <a:r>
              <a:rPr lang="zh-CN" altLang="en-US"/>
              <a:t>一点资讯“兴趣指数”系列之《“战狼”大数据报告》，帮助我们更加全面地了解电影热映背后的那些有趣的数据。</a:t>
            </a:r>
          </a:p>
        </p:txBody>
      </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pic>
        <p:nvPicPr>
          <p:cNvPr id="34" name="图片 9" descr="IMG_256"/>
          <p:cNvPicPr>
            <a:picLocks noChangeAspect="1"/>
          </p:cNvPicPr>
          <p:nvPr/>
        </p:nvPicPr>
        <p:blipFill>
          <a:blip r:embed="rId2"/>
          <a:stretch>
            <a:fillRect/>
          </a:stretch>
        </p:blipFill>
        <p:spPr>
          <a:xfrm>
            <a:off x="623253" y="2863215"/>
            <a:ext cx="4084955" cy="1993900"/>
          </a:xfrm>
          <a:prstGeom prst="rect">
            <a:avLst/>
          </a:prstGeom>
          <a:noFill/>
          <a:ln w="9525">
            <a:noFill/>
          </a:ln>
        </p:spPr>
      </p:pic>
      <p:pic>
        <p:nvPicPr>
          <p:cNvPr id="36" name="图片 11" descr="绘图1"/>
          <p:cNvPicPr>
            <a:picLocks noChangeAspect="1"/>
          </p:cNvPicPr>
          <p:nvPr/>
        </p:nvPicPr>
        <p:blipFill>
          <a:blip r:embed="rId3"/>
          <a:stretch>
            <a:fillRect/>
          </a:stretch>
        </p:blipFill>
        <p:spPr>
          <a:xfrm>
            <a:off x="5164138" y="1895158"/>
            <a:ext cx="3879215" cy="3762375"/>
          </a:xfrm>
          <a:prstGeom prst="rect">
            <a:avLst/>
          </a:prstGeom>
          <a:noFill/>
          <a:ln w="9525">
            <a:noFill/>
          </a:ln>
        </p:spPr>
      </p:pic>
      <p:grpSp>
        <p:nvGrpSpPr>
          <p:cNvPr id="16" name="组合 15">
            <a:extLst>
              <a:ext uri="{FF2B5EF4-FFF2-40B4-BE49-F238E27FC236}">
                <a16:creationId xmlns:a16="http://schemas.microsoft.com/office/drawing/2014/main" id="{5C212AB9-A80C-4659-96B4-5B8C67B9205A}"/>
              </a:ext>
            </a:extLst>
          </p:cNvPr>
          <p:cNvGrpSpPr/>
          <p:nvPr/>
        </p:nvGrpSpPr>
        <p:grpSpPr>
          <a:xfrm>
            <a:off x="-1" y="-2439"/>
            <a:ext cx="9145786" cy="718410"/>
            <a:chOff x="-1" y="190175"/>
            <a:chExt cx="9145786" cy="525795"/>
          </a:xfrm>
        </p:grpSpPr>
        <p:sp>
          <p:nvSpPr>
            <p:cNvPr id="17" name="任意多边形 4">
              <a:extLst>
                <a:ext uri="{FF2B5EF4-FFF2-40B4-BE49-F238E27FC236}">
                  <a16:creationId xmlns:a16="http://schemas.microsoft.com/office/drawing/2014/main" id="{8BF1D30C-7272-433A-92DB-CB5988B52419}"/>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任意多边形 5">
              <a:extLst>
                <a:ext uri="{FF2B5EF4-FFF2-40B4-BE49-F238E27FC236}">
                  <a16:creationId xmlns:a16="http://schemas.microsoft.com/office/drawing/2014/main" id="{B34BAD72-E195-4FBE-8EFB-A1A98794D29A}"/>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任意多边形 6">
              <a:extLst>
                <a:ext uri="{FF2B5EF4-FFF2-40B4-BE49-F238E27FC236}">
                  <a16:creationId xmlns:a16="http://schemas.microsoft.com/office/drawing/2014/main" id="{D8210820-33DA-4652-912E-D92AEF496A14}"/>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7" name="文本框 6">
            <a:extLst>
              <a:ext uri="{FF2B5EF4-FFF2-40B4-BE49-F238E27FC236}">
                <a16:creationId xmlns:a16="http://schemas.microsoft.com/office/drawing/2014/main" id="{E3B2C65A-80D3-4B5A-AC03-3BB9981FC229}"/>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382139" y="1038269"/>
            <a:ext cx="1799145" cy="661406"/>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423987" y="2419137"/>
              <a:ext cx="2323015" cy="602213"/>
            </a:xfrm>
            <a:prstGeom prst="rect">
              <a:avLst/>
            </a:prstGeom>
            <a:noFill/>
          </p:spPr>
          <p:txBody>
            <a:bodyPr wrap="square" rtlCol="0">
              <a:spAutoFit/>
            </a:bodyPr>
            <a:lstStyle/>
            <a:p>
              <a:pPr algn="ctr"/>
              <a:r>
                <a:rPr lang="zh-CN" altLang="en-US" sz="2400" b="1" dirty="0">
                  <a:solidFill>
                    <a:prstClr val="white"/>
                  </a:solidFill>
                </a:rPr>
                <a:t>物流行业</a:t>
              </a:r>
            </a:p>
          </p:txBody>
        </p:sp>
      </p:grpSp>
      <p:grpSp>
        <p:nvGrpSpPr>
          <p:cNvPr id="82" name="组合 81"/>
          <p:cNvGrpSpPr/>
          <p:nvPr/>
        </p:nvGrpSpPr>
        <p:grpSpPr>
          <a:xfrm>
            <a:off x="6097270" y="1127125"/>
            <a:ext cx="2858770" cy="666115"/>
            <a:chOff x="1307154" y="2302514"/>
            <a:chExt cx="3125462" cy="865180"/>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矩形 83"/>
            <p:cNvSpPr/>
            <p:nvPr/>
          </p:nvSpPr>
          <p:spPr>
            <a:xfrm>
              <a:off x="1423705" y="2361087"/>
              <a:ext cx="3008911" cy="7474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507789" y="2424579"/>
              <a:ext cx="2338890" cy="597956"/>
            </a:xfrm>
            <a:prstGeom prst="rect">
              <a:avLst/>
            </a:prstGeom>
            <a:noFill/>
          </p:spPr>
          <p:txBody>
            <a:bodyPr wrap="square" rtlCol="0">
              <a:spAutoFit/>
            </a:bodyPr>
            <a:lstStyle/>
            <a:p>
              <a:pPr algn="ctr"/>
              <a:r>
                <a:rPr lang="zh-CN" altLang="en-US" sz="2400" b="1" dirty="0">
                  <a:solidFill>
                    <a:prstClr val="white"/>
                  </a:solidFill>
                </a:rPr>
                <a:t>房地产业</a:t>
              </a:r>
            </a:p>
          </p:txBody>
        </p:sp>
      </p:grpSp>
      <p:grpSp>
        <p:nvGrpSpPr>
          <p:cNvPr id="5" name="组合 4"/>
          <p:cNvGrpSpPr/>
          <p:nvPr/>
        </p:nvGrpSpPr>
        <p:grpSpPr>
          <a:xfrm>
            <a:off x="0" y="1708785"/>
            <a:ext cx="2563495" cy="4260435"/>
            <a:chOff x="449202" y="1837426"/>
            <a:chExt cx="3600407" cy="4003782"/>
          </a:xfrm>
        </p:grpSpPr>
        <p:sp>
          <p:nvSpPr>
            <p:cNvPr id="2" name="矩形 1"/>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9202" y="1850761"/>
              <a:ext cx="3600407" cy="3990447"/>
            </a:xfrm>
            <a:prstGeom prst="rect">
              <a:avLst/>
            </a:prstGeom>
          </p:spPr>
          <p:txBody>
            <a:bodyPr wrap="square">
              <a:spAutoFit/>
            </a:bodyPr>
            <a:lstStyle/>
            <a:p>
              <a:r>
                <a:rPr lang="zh-CN" altLang="zh-CN" dirty="0"/>
                <a:t>物流行业借助于大数据，建立全国物流网络，了解各个节点的运货需求和运力，合理配置资源，降低货车的返程空载率，降低超载率，减少重复路线运输，降低小规模运输比例。通过大数据技术，及时了解各个路线货物运送需求，同时建立基于地理位置和产业链的物流港口，实现货物和运力的实时配比，提高物流行业的运输效率。</a:t>
              </a:r>
            </a:p>
          </p:txBody>
        </p:sp>
      </p:grpSp>
      <p:grpSp>
        <p:nvGrpSpPr>
          <p:cNvPr id="6" name="组合 5"/>
          <p:cNvGrpSpPr/>
          <p:nvPr/>
        </p:nvGrpSpPr>
        <p:grpSpPr>
          <a:xfrm>
            <a:off x="5813425" y="1941195"/>
            <a:ext cx="2990215" cy="3969385"/>
            <a:chOff x="4649363" y="1827901"/>
            <a:chExt cx="3418615" cy="3969385"/>
          </a:xfrm>
        </p:grpSpPr>
        <p:sp>
          <p:nvSpPr>
            <p:cNvPr id="86" name="矩形 85"/>
            <p:cNvSpPr/>
            <p:nvPr/>
          </p:nvSpPr>
          <p:spPr>
            <a:xfrm>
              <a:off x="4650255"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4649363" y="1827901"/>
              <a:ext cx="3418469" cy="3969385"/>
            </a:xfrm>
            <a:prstGeom prst="rect">
              <a:avLst/>
            </a:prstGeom>
          </p:spPr>
          <p:txBody>
            <a:bodyPr wrap="square">
              <a:spAutoFit/>
            </a:bodyPr>
            <a:lstStyle/>
            <a:p>
              <a:r>
                <a:rPr lang="zh-CN" altLang="zh-CN" dirty="0"/>
                <a:t>借助于大数据技术，特别是移动大数据技术。房地产业可以了解开发土地所在范围常驻人口数量、流动人口数量、消费能力、消费特点、年龄阶段、人口特征等重要信息。</a:t>
              </a:r>
            </a:p>
            <a:p>
              <a:r>
                <a:rPr lang="zh-CN" altLang="zh-CN" dirty="0"/>
                <a:t>利用大数据技术，房地产行业将降低房地产开发前的规划风险，合理制定房价，合理制定开发规模，合理进行商业规划。大数据技术可以降低土地价格过高，实际购房需求过低的风险。</a:t>
              </a:r>
            </a:p>
          </p:txBody>
        </p:sp>
      </p:gr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4" name="图片 3" descr="公用24"/>
          <p:cNvPicPr>
            <a:picLocks noChangeAspect="1"/>
          </p:cNvPicPr>
          <p:nvPr/>
        </p:nvPicPr>
        <p:blipFill>
          <a:blip r:embed="rId2"/>
          <a:stretch>
            <a:fillRect/>
          </a:stretch>
        </p:blipFill>
        <p:spPr>
          <a:xfrm>
            <a:off x="2563495" y="2000250"/>
            <a:ext cx="3162300" cy="2856865"/>
          </a:xfrm>
          <a:prstGeom prst="rect">
            <a:avLst/>
          </a:prstGeom>
        </p:spPr>
      </p:pic>
      <p:grpSp>
        <p:nvGrpSpPr>
          <p:cNvPr id="26" name="组合 25">
            <a:extLst>
              <a:ext uri="{FF2B5EF4-FFF2-40B4-BE49-F238E27FC236}">
                <a16:creationId xmlns:a16="http://schemas.microsoft.com/office/drawing/2014/main" id="{EDBAD5B8-09DE-413B-9B4D-949ADF24D373}"/>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1D95F6A5-B282-4E33-88AA-5CF3EBF3E31A}"/>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9166EF2E-C62E-4447-AF9F-C2243701C189}"/>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C5C83E48-DAC9-4F3E-8DA7-C26BF11964C3}"/>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F9A6B4EE-22AE-45A8-BDC7-DBEDCEBAF0E2}"/>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43180" y="731520"/>
            <a:ext cx="2931160" cy="1058545"/>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423987" y="2419137"/>
              <a:ext cx="2323015" cy="678338"/>
            </a:xfrm>
            <a:prstGeom prst="rect">
              <a:avLst/>
            </a:prstGeom>
            <a:noFill/>
          </p:spPr>
          <p:txBody>
            <a:bodyPr wrap="square" rtlCol="0">
              <a:spAutoFit/>
            </a:bodyPr>
            <a:lstStyle/>
            <a:p>
              <a:pPr algn="ctr"/>
              <a:r>
                <a:rPr lang="zh-CN" altLang="en-US" sz="2400" b="1" dirty="0">
                  <a:solidFill>
                    <a:prstClr val="white"/>
                  </a:solidFill>
                </a:rPr>
                <a:t>地震面前大数据来拯救</a:t>
              </a:r>
            </a:p>
          </p:txBody>
        </p:sp>
      </p:grpSp>
      <p:grpSp>
        <p:nvGrpSpPr>
          <p:cNvPr id="5" name="组合 4"/>
          <p:cNvGrpSpPr/>
          <p:nvPr/>
        </p:nvGrpSpPr>
        <p:grpSpPr>
          <a:xfrm>
            <a:off x="266700" y="1842989"/>
            <a:ext cx="2563495" cy="4246245"/>
            <a:chOff x="467931" y="1813165"/>
            <a:chExt cx="3600407" cy="3990447"/>
          </a:xfrm>
        </p:grpSpPr>
        <p:sp>
          <p:nvSpPr>
            <p:cNvPr id="2" name="矩形 1"/>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7931" y="1813165"/>
              <a:ext cx="3600407" cy="3990447"/>
            </a:xfrm>
            <a:prstGeom prst="rect">
              <a:avLst/>
            </a:prstGeom>
          </p:spPr>
          <p:txBody>
            <a:bodyPr wrap="square">
              <a:spAutoFit/>
            </a:bodyPr>
            <a:lstStyle/>
            <a:p>
              <a:r>
                <a:rPr lang="zh-CN" altLang="zh-CN" dirty="0"/>
                <a:t>大数据除了海量数据存储与加工处理，还有一个问题，就是数据的多样性，数据的多样使地震带来的问题更加明显。现在有些地方小的地震预测网站可以通过多数人的手机图片拍摄或者短信消息上传方式来汇集震前动物异常，可以为专业地震局提供最真实资料，其实这也是大数据收集的一种表现形式，这样的行为也应受到法律许可。</a:t>
              </a:r>
            </a:p>
          </p:txBody>
        </p:sp>
      </p:gr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7" name="图片 6" descr="7"/>
          <p:cNvPicPr>
            <a:picLocks noChangeAspect="1"/>
          </p:cNvPicPr>
          <p:nvPr/>
        </p:nvPicPr>
        <p:blipFill>
          <a:blip r:embed="rId2"/>
          <a:stretch>
            <a:fillRect/>
          </a:stretch>
        </p:blipFill>
        <p:spPr>
          <a:xfrm>
            <a:off x="2974340" y="1285875"/>
            <a:ext cx="6169660" cy="4286885"/>
          </a:xfrm>
          <a:prstGeom prst="rect">
            <a:avLst/>
          </a:prstGeom>
        </p:spPr>
      </p:pic>
      <p:grpSp>
        <p:nvGrpSpPr>
          <p:cNvPr id="26" name="组合 25">
            <a:extLst>
              <a:ext uri="{FF2B5EF4-FFF2-40B4-BE49-F238E27FC236}">
                <a16:creationId xmlns:a16="http://schemas.microsoft.com/office/drawing/2014/main" id="{35569C5D-293C-424B-BCB5-7D2A5626DF9B}"/>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1E8E1010-2ACC-49F4-9EAF-3EC2EF26588A}"/>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240ABE9B-D9DB-440A-832B-1BA100F4339F}"/>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FEE7BED7-B617-473D-83F7-10B29907162B}"/>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39EA499E-FDCF-43BE-ACA4-7745B4743D33}"/>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7" name="组合 76"/>
          <p:cNvGrpSpPr/>
          <p:nvPr/>
        </p:nvGrpSpPr>
        <p:grpSpPr>
          <a:xfrm>
            <a:off x="382270" y="821690"/>
            <a:ext cx="1798955" cy="796157"/>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423987" y="2419137"/>
              <a:ext cx="2323015" cy="701092"/>
            </a:xfrm>
            <a:prstGeom prst="rect">
              <a:avLst/>
            </a:prstGeom>
            <a:noFill/>
          </p:spPr>
          <p:txBody>
            <a:bodyPr wrap="square" rtlCol="0">
              <a:spAutoFit/>
            </a:bodyPr>
            <a:lstStyle/>
            <a:p>
              <a:pPr algn="ctr"/>
              <a:r>
                <a:rPr lang="zh-CN" altLang="en-US" b="1" dirty="0">
                  <a:solidFill>
                    <a:prstClr val="white"/>
                  </a:solidFill>
                </a:rPr>
                <a:t>暑假出境游大数据分析</a:t>
              </a:r>
            </a:p>
          </p:txBody>
        </p:sp>
      </p:grpSp>
      <p:grpSp>
        <p:nvGrpSpPr>
          <p:cNvPr id="82" name="组合 81"/>
          <p:cNvGrpSpPr/>
          <p:nvPr/>
        </p:nvGrpSpPr>
        <p:grpSpPr>
          <a:xfrm>
            <a:off x="6097270" y="1127125"/>
            <a:ext cx="2858770" cy="666115"/>
            <a:chOff x="1307154" y="2302514"/>
            <a:chExt cx="3125462" cy="865180"/>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矩形 83"/>
            <p:cNvSpPr/>
            <p:nvPr/>
          </p:nvSpPr>
          <p:spPr>
            <a:xfrm>
              <a:off x="1423705" y="2361087"/>
              <a:ext cx="3008911" cy="7474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507789" y="2424579"/>
              <a:ext cx="2338890" cy="597956"/>
            </a:xfrm>
            <a:prstGeom prst="rect">
              <a:avLst/>
            </a:prstGeom>
            <a:noFill/>
          </p:spPr>
          <p:txBody>
            <a:bodyPr wrap="square" rtlCol="0">
              <a:spAutoFit/>
            </a:bodyPr>
            <a:lstStyle/>
            <a:p>
              <a:pPr algn="ctr"/>
              <a:r>
                <a:rPr lang="zh-CN" altLang="en-US" sz="2400" b="1" dirty="0">
                  <a:solidFill>
                    <a:prstClr val="white"/>
                  </a:solidFill>
                </a:rPr>
                <a:t>互联网大数据</a:t>
              </a:r>
            </a:p>
          </p:txBody>
        </p:sp>
      </p:grpSp>
      <p:grpSp>
        <p:nvGrpSpPr>
          <p:cNvPr id="5" name="组合 4"/>
          <p:cNvGrpSpPr/>
          <p:nvPr/>
        </p:nvGrpSpPr>
        <p:grpSpPr>
          <a:xfrm>
            <a:off x="0" y="1697990"/>
            <a:ext cx="2743200" cy="4359275"/>
            <a:chOff x="449202" y="1794146"/>
            <a:chExt cx="3600407" cy="3933794"/>
          </a:xfrm>
        </p:grpSpPr>
        <p:sp>
          <p:nvSpPr>
            <p:cNvPr id="2" name="矩形 1"/>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9202" y="1794146"/>
              <a:ext cx="3600407" cy="3831796"/>
            </a:xfrm>
            <a:prstGeom prst="rect">
              <a:avLst/>
            </a:prstGeom>
          </p:spPr>
          <p:txBody>
            <a:bodyPr wrap="square">
              <a:spAutoFit/>
            </a:bodyPr>
            <a:lstStyle/>
            <a:p>
              <a:r>
                <a:rPr lang="zh-CN" altLang="zh-CN" dirty="0"/>
                <a:t>每年暑期，盛夏时节，避暑休闲度假已是广大游客出行的重要动机。每年暑假去哪里玩成为了大家热爱讨论的一个话题。搜狗大数据依据5亿网民暑期出行旅游大数据，对出境游热门旅游目的地、人群属性、消费偏好等作了重点分析，并发布了详细的报告。大数据已经撒进我们的生活，给我们出行带来巨大便利，正逐步改变着我们的生活，使生活更智能化。</a:t>
              </a:r>
            </a:p>
          </p:txBody>
        </p:sp>
      </p:grpSp>
      <p:grpSp>
        <p:nvGrpSpPr>
          <p:cNvPr id="6" name="组合 5"/>
          <p:cNvGrpSpPr/>
          <p:nvPr/>
        </p:nvGrpSpPr>
        <p:grpSpPr>
          <a:xfrm>
            <a:off x="5813425" y="1941195"/>
            <a:ext cx="2990215" cy="3900039"/>
            <a:chOff x="4649363" y="1827901"/>
            <a:chExt cx="3418615" cy="3900039"/>
          </a:xfrm>
        </p:grpSpPr>
        <p:sp>
          <p:nvSpPr>
            <p:cNvPr id="86" name="矩形 85"/>
            <p:cNvSpPr/>
            <p:nvPr/>
          </p:nvSpPr>
          <p:spPr>
            <a:xfrm>
              <a:off x="4650255"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4649363" y="1827901"/>
              <a:ext cx="3418469" cy="3692525"/>
            </a:xfrm>
            <a:prstGeom prst="rect">
              <a:avLst/>
            </a:prstGeom>
          </p:spPr>
          <p:txBody>
            <a:bodyPr wrap="square">
              <a:spAutoFit/>
            </a:bodyPr>
            <a:lstStyle/>
            <a:p>
              <a:r>
                <a:rPr lang="zh-CN" altLang="zh-CN" dirty="0"/>
                <a:t>大数据技术能够根据客户在网上的浏览记录，并对客户的浏览行为进行分析，打上标签并进行用户画像。</a:t>
              </a:r>
            </a:p>
            <a:p>
              <a:r>
                <a:rPr lang="zh-CN" altLang="zh-CN" dirty="0"/>
                <a:t>大数据技术将帮助广告主和广告公司直接将广告投放给目标用户，其将会降低广告投入，提高广告的转化率。纵观人类历史，在任何领域，如果我们可以拿到数据进行分析，我们就会取得进步。如果我们拿不到数据，无法进行分析，我们注定要落后。</a:t>
              </a:r>
            </a:p>
          </p:txBody>
        </p:sp>
      </p:grpSp>
      <p:sp>
        <p:nvSpPr>
          <p:cNvPr id="19" name="文本框 6"/>
          <p:cNvSpPr txBox="1"/>
          <p:nvPr/>
        </p:nvSpPr>
        <p:spPr>
          <a:xfrm>
            <a:off x="452232" y="151057"/>
            <a:ext cx="4093845" cy="737235"/>
          </a:xfrm>
          <a:prstGeom prst="rect">
            <a:avLst/>
          </a:prstGeom>
          <a:noFill/>
        </p:spPr>
        <p:txBody>
          <a:bodyPr wrap="none" rtlCol="0">
            <a:spAutoFit/>
          </a:bodyPr>
          <a:lstStyle/>
          <a:p>
            <a:r>
              <a:rPr lang="en-US" sz="2100" b="1" spc="225" dirty="0">
                <a:solidFill>
                  <a:prstClr val="white"/>
                </a:solidFill>
              </a:rPr>
              <a:t>7.2  </a:t>
            </a:r>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
        <p:nvSpPr>
          <p:cNvPr id="14" name="文本框 27"/>
          <p:cNvSpPr txBox="1"/>
          <p:nvPr/>
        </p:nvSpPr>
        <p:spPr>
          <a:xfrm>
            <a:off x="6792128" y="214072"/>
            <a:ext cx="2164080" cy="299085"/>
          </a:xfrm>
          <a:prstGeom prst="rect">
            <a:avLst/>
          </a:prstGeom>
          <a:noFill/>
        </p:spPr>
        <p:txBody>
          <a:bodyPr wrap="none" rtlCol="0">
            <a:spAutoFit/>
          </a:bodyPr>
          <a:lstStyle/>
          <a:p>
            <a:r>
              <a:rPr lang="zh-CN" altLang="en-US" sz="1350" dirty="0">
                <a:solidFill>
                  <a:prstClr val="white"/>
                </a:solidFill>
              </a:rPr>
              <a:t>第七章  大数据的商业应用</a:t>
            </a:r>
          </a:p>
        </p:txBody>
      </p:sp>
      <p:pic>
        <p:nvPicPr>
          <p:cNvPr id="7" name="图片 6" descr="公用25"/>
          <p:cNvPicPr>
            <a:picLocks noChangeAspect="1"/>
          </p:cNvPicPr>
          <p:nvPr/>
        </p:nvPicPr>
        <p:blipFill>
          <a:blip r:embed="rId2"/>
          <a:stretch>
            <a:fillRect/>
          </a:stretch>
        </p:blipFill>
        <p:spPr>
          <a:xfrm>
            <a:off x="2743200" y="2000885"/>
            <a:ext cx="2877820" cy="2856865"/>
          </a:xfrm>
          <a:prstGeom prst="rect">
            <a:avLst/>
          </a:prstGeom>
        </p:spPr>
      </p:pic>
      <p:grpSp>
        <p:nvGrpSpPr>
          <p:cNvPr id="26" name="组合 25">
            <a:extLst>
              <a:ext uri="{FF2B5EF4-FFF2-40B4-BE49-F238E27FC236}">
                <a16:creationId xmlns:a16="http://schemas.microsoft.com/office/drawing/2014/main" id="{A536EDA7-4F30-495F-BD1B-60E8C933AEA8}"/>
              </a:ext>
            </a:extLst>
          </p:cNvPr>
          <p:cNvGrpSpPr/>
          <p:nvPr/>
        </p:nvGrpSpPr>
        <p:grpSpPr>
          <a:xfrm>
            <a:off x="-1" y="-2439"/>
            <a:ext cx="9145786" cy="718410"/>
            <a:chOff x="-1" y="190175"/>
            <a:chExt cx="9145786" cy="525795"/>
          </a:xfrm>
        </p:grpSpPr>
        <p:sp>
          <p:nvSpPr>
            <p:cNvPr id="27" name="任意多边形 4">
              <a:extLst>
                <a:ext uri="{FF2B5EF4-FFF2-40B4-BE49-F238E27FC236}">
                  <a16:creationId xmlns:a16="http://schemas.microsoft.com/office/drawing/2014/main" id="{5F5E7ED1-E8F4-4CF2-A0C4-FF6652004B4D}"/>
                </a:ext>
              </a:extLst>
            </p:cNvPr>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任意多边形 5">
              <a:extLst>
                <a:ext uri="{FF2B5EF4-FFF2-40B4-BE49-F238E27FC236}">
                  <a16:creationId xmlns:a16="http://schemas.microsoft.com/office/drawing/2014/main" id="{4185D394-7030-4943-87CC-A51C5A01D872}"/>
                </a:ext>
              </a:extLst>
            </p:cNvPr>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任意多边形 6">
              <a:extLst>
                <a:ext uri="{FF2B5EF4-FFF2-40B4-BE49-F238E27FC236}">
                  <a16:creationId xmlns:a16="http://schemas.microsoft.com/office/drawing/2014/main" id="{9B768C67-F097-4B30-8C8A-4A8BE61CD98D}"/>
                </a:ext>
              </a:extLst>
            </p:cNvPr>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31" name="文本框 6">
            <a:extLst>
              <a:ext uri="{FF2B5EF4-FFF2-40B4-BE49-F238E27FC236}">
                <a16:creationId xmlns:a16="http://schemas.microsoft.com/office/drawing/2014/main" id="{9674F6B2-BB55-4A0F-8DCE-D8B325B46D32}"/>
              </a:ext>
            </a:extLst>
          </p:cNvPr>
          <p:cNvSpPr txBox="1"/>
          <p:nvPr/>
        </p:nvSpPr>
        <p:spPr>
          <a:xfrm>
            <a:off x="452232" y="151057"/>
            <a:ext cx="3464410" cy="738664"/>
          </a:xfrm>
          <a:prstGeom prst="rect">
            <a:avLst/>
          </a:prstGeom>
          <a:noFill/>
        </p:spPr>
        <p:txBody>
          <a:bodyPr wrap="none" rtlCol="0">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sym typeface="+mn-ea"/>
              </a:rPr>
              <a:t>国内大数据应用经典案例</a:t>
            </a:r>
            <a:endParaRPr lang="zh-CN" altLang="en-US" sz="2100" spc="225" dirty="0">
              <a:solidFill>
                <a:schemeClr val="bg1"/>
              </a:solidFill>
              <a:latin typeface="微软雅黑" panose="020B0503020204020204" pitchFamily="34" charset="-122"/>
              <a:ea typeface="微软雅黑" panose="020B0503020204020204" pitchFamily="34" charset="-122"/>
            </a:endParaRPr>
          </a:p>
          <a:p>
            <a:endParaRPr lang="en-US" sz="2100" b="1" spc="225" dirty="0">
              <a:solidFill>
                <a:prstClr val="whit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7" cy="718411"/>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24" name="矩形 23"/>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文本框 6"/>
          <p:cNvSpPr txBox="1"/>
          <p:nvPr/>
        </p:nvSpPr>
        <p:spPr>
          <a:xfrm>
            <a:off x="1976232" y="173917"/>
            <a:ext cx="2514600" cy="414020"/>
          </a:xfrm>
          <a:prstGeom prst="rect">
            <a:avLst/>
          </a:prstGeom>
          <a:noFill/>
        </p:spPr>
        <p:txBody>
          <a:bodyPr wrap="none" rtlCol="0">
            <a:spAutoFit/>
          </a:bodyPr>
          <a:lstStyle/>
          <a:p>
            <a:r>
              <a:rPr lang="en-US" altLang="zh-CN" sz="2100" b="1" spc="225" dirty="0">
                <a:solidFill>
                  <a:prstClr val="white"/>
                </a:solidFill>
              </a:rPr>
              <a:t>1.1 </a:t>
            </a:r>
            <a:r>
              <a:rPr lang="zh-CN" altLang="en-US" sz="2100" b="1" spc="225" dirty="0">
                <a:solidFill>
                  <a:prstClr val="white"/>
                </a:solidFill>
              </a:rPr>
              <a:t>大数据的概念</a:t>
            </a:r>
          </a:p>
        </p:txBody>
      </p:sp>
      <p:sp>
        <p:nvSpPr>
          <p:cNvPr id="3" name="文本框 2"/>
          <p:cNvSpPr txBox="1"/>
          <p:nvPr/>
        </p:nvSpPr>
        <p:spPr>
          <a:xfrm>
            <a:off x="614681" y="928370"/>
            <a:ext cx="8415655" cy="1076325"/>
          </a:xfrm>
          <a:prstGeom prst="rect">
            <a:avLst/>
          </a:prstGeom>
          <a:noFill/>
        </p:spPr>
        <p:txBody>
          <a:bodyPr wrap="square" rtlCol="0" anchor="t">
            <a:spAutoFit/>
          </a:bodyPr>
          <a:lstStyle/>
          <a:p>
            <a:r>
              <a:rPr lang="zh-CN" altLang="en-US" sz="1600"/>
              <a:t>智能：机器拥有理解数据的能力</a:t>
            </a:r>
          </a:p>
          <a:p>
            <a:pPr fontAlgn="auto">
              <a:lnSpc>
                <a:spcPct val="150000"/>
              </a:lnSpc>
            </a:pPr>
            <a:r>
              <a:rPr lang="zh-CN" altLang="en-US" sz="1600"/>
              <a:t>大数据带来的最大价值就是“智慧”，</a:t>
            </a:r>
            <a:r>
              <a:rPr lang="zh-CN" altLang="en-US" sz="1600">
                <a:sym typeface="+mn-ea"/>
              </a:rPr>
              <a:t>大数据让机器变得有智慧，同时人工智能进一步提升了处理和理解数据的能力。例如：</a:t>
            </a:r>
            <a:endParaRPr lang="en-US" altLang="zh-CN" sz="1600">
              <a:sym typeface="+mn-ea"/>
            </a:endParaRPr>
          </a:p>
        </p:txBody>
      </p:sp>
      <p:sp>
        <p:nvSpPr>
          <p:cNvPr id="7" name="矩形 6"/>
          <p:cNvSpPr/>
          <p:nvPr/>
        </p:nvSpPr>
        <p:spPr>
          <a:xfrm>
            <a:off x="2937643" y="2507777"/>
            <a:ext cx="7105397"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谷歌AlphaGo大胜世界围棋冠军李世石</a:t>
            </a:r>
            <a:endParaRPr lang="zh-CN" altLang="en-US" sz="1600">
              <a:solidFill>
                <a:schemeClr val="tx1">
                  <a:lumMod val="75000"/>
                  <a:lumOff val="25000"/>
                </a:schemeClr>
              </a:solidFill>
              <a:sym typeface="+mn-ea"/>
            </a:endParaRPr>
          </a:p>
        </p:txBody>
      </p:sp>
      <p:sp>
        <p:nvSpPr>
          <p:cNvPr id="9" name="矩形 8"/>
          <p:cNvSpPr/>
          <p:nvPr/>
        </p:nvSpPr>
        <p:spPr>
          <a:xfrm>
            <a:off x="2937009" y="3396563"/>
            <a:ext cx="7105396"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阿里云小Ai成功预测出《我是歌手》的总决赛歌王</a:t>
            </a:r>
            <a:endParaRPr lang="zh-CN" altLang="en-US" sz="1600">
              <a:solidFill>
                <a:schemeClr val="tx1">
                  <a:lumMod val="75000"/>
                  <a:lumOff val="25000"/>
                </a:schemeClr>
              </a:solidFill>
              <a:sym typeface="+mn-ea"/>
            </a:endParaRPr>
          </a:p>
        </p:txBody>
      </p:sp>
      <p:sp>
        <p:nvSpPr>
          <p:cNvPr id="11" name="矩形 10"/>
          <p:cNvSpPr/>
          <p:nvPr/>
        </p:nvSpPr>
        <p:spPr>
          <a:xfrm>
            <a:off x="441448" y="2345645"/>
            <a:ext cx="806524" cy="7576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latin typeface="Impact" panose="020B0806030902050204" pitchFamily="34" charset="0"/>
              </a:rPr>
              <a:t>1</a:t>
            </a:r>
            <a:endParaRPr lang="zh-CN" altLang="en-US" sz="2400">
              <a:latin typeface="Impact" panose="020B0806030902050204" pitchFamily="34" charset="0"/>
            </a:endParaRPr>
          </a:p>
        </p:txBody>
      </p:sp>
      <p:sp>
        <p:nvSpPr>
          <p:cNvPr id="39" name="矩形 38"/>
          <p:cNvSpPr/>
          <p:nvPr/>
        </p:nvSpPr>
        <p:spPr>
          <a:xfrm>
            <a:off x="441448" y="3235511"/>
            <a:ext cx="806524" cy="7576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latin typeface="Impact" panose="020B0806030902050204" pitchFamily="34" charset="0"/>
              </a:rPr>
              <a:t>2</a:t>
            </a:r>
            <a:endParaRPr lang="zh-CN" altLang="en-US" sz="2400">
              <a:latin typeface="Impact" panose="020B0806030902050204" pitchFamily="34" charset="0"/>
            </a:endParaRPr>
          </a:p>
        </p:txBody>
      </p:sp>
      <p:sp>
        <p:nvSpPr>
          <p:cNvPr id="40" name="矩形 39"/>
          <p:cNvSpPr/>
          <p:nvPr/>
        </p:nvSpPr>
        <p:spPr>
          <a:xfrm>
            <a:off x="1413644" y="2345645"/>
            <a:ext cx="7105396" cy="75767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1" name="矩形 40"/>
          <p:cNvSpPr/>
          <p:nvPr/>
        </p:nvSpPr>
        <p:spPr>
          <a:xfrm>
            <a:off x="1413644" y="3235511"/>
            <a:ext cx="7105396" cy="75767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p:cNvSpPr/>
          <p:nvPr/>
        </p:nvSpPr>
        <p:spPr>
          <a:xfrm>
            <a:off x="2937643" y="4240057"/>
            <a:ext cx="7105397"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iPhone上智能化语音机器人Siri</a:t>
            </a:r>
            <a:endParaRPr lang="zh-CN" altLang="en-US" sz="1600">
              <a:solidFill>
                <a:schemeClr val="tx1">
                  <a:lumMod val="75000"/>
                  <a:lumOff val="25000"/>
                </a:schemeClr>
              </a:solidFill>
              <a:sym typeface="+mn-ea"/>
            </a:endParaRPr>
          </a:p>
        </p:txBody>
      </p:sp>
      <p:sp>
        <p:nvSpPr>
          <p:cNvPr id="18" name="矩形 17"/>
          <p:cNvSpPr/>
          <p:nvPr/>
        </p:nvSpPr>
        <p:spPr>
          <a:xfrm>
            <a:off x="2937009" y="5128843"/>
            <a:ext cx="7105396" cy="4375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微信上与大家聊天的微软小冰</a:t>
            </a:r>
            <a:endParaRPr lang="zh-CN" altLang="en-US" sz="1600">
              <a:solidFill>
                <a:schemeClr val="tx1">
                  <a:lumMod val="75000"/>
                  <a:lumOff val="25000"/>
                </a:schemeClr>
              </a:solidFill>
              <a:sym typeface="+mn-ea"/>
            </a:endParaRPr>
          </a:p>
        </p:txBody>
      </p:sp>
      <p:sp>
        <p:nvSpPr>
          <p:cNvPr id="19" name="矩形 18"/>
          <p:cNvSpPr/>
          <p:nvPr/>
        </p:nvSpPr>
        <p:spPr>
          <a:xfrm>
            <a:off x="441448" y="4077925"/>
            <a:ext cx="806524" cy="7576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a:latin typeface="Impact" panose="020B0806030902050204" pitchFamily="34" charset="0"/>
              </a:rPr>
              <a:t>3</a:t>
            </a:r>
          </a:p>
        </p:txBody>
      </p:sp>
      <p:sp>
        <p:nvSpPr>
          <p:cNvPr id="26" name="矩形 25"/>
          <p:cNvSpPr/>
          <p:nvPr/>
        </p:nvSpPr>
        <p:spPr>
          <a:xfrm>
            <a:off x="441448" y="4967791"/>
            <a:ext cx="806524" cy="7576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a:latin typeface="Impact" panose="020B0806030902050204" pitchFamily="34" charset="0"/>
              </a:rPr>
              <a:t>4</a:t>
            </a:r>
          </a:p>
        </p:txBody>
      </p:sp>
      <p:sp>
        <p:nvSpPr>
          <p:cNvPr id="42" name="矩形 41"/>
          <p:cNvSpPr/>
          <p:nvPr/>
        </p:nvSpPr>
        <p:spPr>
          <a:xfrm>
            <a:off x="1413644" y="4077925"/>
            <a:ext cx="7105396" cy="75767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3" name="矩形 42"/>
          <p:cNvSpPr/>
          <p:nvPr/>
        </p:nvSpPr>
        <p:spPr>
          <a:xfrm>
            <a:off x="1413644" y="4967791"/>
            <a:ext cx="7105396" cy="75767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4" name="文本框 27"/>
          <p:cNvSpPr txBox="1"/>
          <p:nvPr/>
        </p:nvSpPr>
        <p:spPr>
          <a:xfrm>
            <a:off x="6605438" y="28773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7" cy="718411"/>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9" name="Freeform 172"/>
          <p:cNvSpPr>
            <a:spLocks noEditPoints="1"/>
          </p:cNvSpPr>
          <p:nvPr/>
        </p:nvSpPr>
        <p:spPr bwMode="auto">
          <a:xfrm>
            <a:off x="114107" y="218903"/>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89" rIns="68580" bIns="34289" numCol="1" anchor="t" anchorCtr="0" compatLnSpc="1"/>
          <a:lstStyle/>
          <a:p>
            <a:endParaRPr lang="id-ID" sz="1355">
              <a:solidFill>
                <a:prstClr val="black"/>
              </a:solidFill>
            </a:endParaRPr>
          </a:p>
        </p:txBody>
      </p:sp>
      <p:sp>
        <p:nvSpPr>
          <p:cNvPr id="63"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
        <p:nvSpPr>
          <p:cNvPr id="10" name="矩形 9"/>
          <p:cNvSpPr/>
          <p:nvPr/>
        </p:nvSpPr>
        <p:spPr>
          <a:xfrm>
            <a:off x="2610195" y="1785865"/>
            <a:ext cx="5637535" cy="583565"/>
          </a:xfrm>
          <a:prstGeom prst="rect">
            <a:avLst/>
          </a:prstGeom>
        </p:spPr>
        <p:txBody>
          <a:bodyPr wrap="square">
            <a:spAutoFit/>
          </a:bodyPr>
          <a:lstStyle/>
          <a:p>
            <a:r>
              <a:rPr lang="zh-CN" altLang="zh-CN" sz="1600" dirty="0"/>
              <a:t>美国著名管理学家爱德华·戴明所言：“我们信靠上帝。除了上帝，任何人都必须用数据来说话。”</a:t>
            </a:r>
          </a:p>
        </p:txBody>
      </p:sp>
      <p:sp>
        <p:nvSpPr>
          <p:cNvPr id="14" name="椭圆 13"/>
          <p:cNvSpPr/>
          <p:nvPr/>
        </p:nvSpPr>
        <p:spPr>
          <a:xfrm>
            <a:off x="810880" y="1354347"/>
            <a:ext cx="1447812" cy="1447812"/>
          </a:xfrm>
          <a:prstGeom prst="ellipse">
            <a:avLst/>
          </a:prstGeom>
          <a:blipFill dpi="0" rotWithShape="1">
            <a:blip r:embed="rId2" cstate="print">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78763" y="2879793"/>
            <a:ext cx="7992376" cy="2651125"/>
          </a:xfrm>
          <a:prstGeom prst="rect">
            <a:avLst/>
          </a:prstGeom>
          <a:ln w="12700">
            <a:solidFill>
              <a:srgbClr val="3D89BC"/>
            </a:solidFill>
          </a:ln>
        </p:spPr>
        <p:txBody>
          <a:bodyPr wrap="square">
            <a:spAutoFit/>
          </a:bodyPr>
          <a:lstStyle/>
          <a:p>
            <a:pPr>
              <a:lnSpc>
                <a:spcPct val="114000"/>
              </a:lnSpc>
            </a:pPr>
            <a:r>
              <a:rPr lang="zh-CN" altLang="zh-CN" sz="1600" b="1" dirty="0">
                <a:solidFill>
                  <a:srgbClr val="3D89BC"/>
                </a:solidFill>
              </a:rPr>
              <a:t>（</a:t>
            </a:r>
            <a:r>
              <a:rPr lang="en-US" altLang="zh-CN" sz="1600" b="1" dirty="0">
                <a:solidFill>
                  <a:srgbClr val="3D89BC"/>
                </a:solidFill>
              </a:rPr>
              <a:t>1</a:t>
            </a:r>
            <a:r>
              <a:rPr lang="zh-CN" altLang="zh-CN" sz="1600" b="1" dirty="0">
                <a:solidFill>
                  <a:srgbClr val="3D89BC"/>
                </a:solidFill>
              </a:rPr>
              <a:t>）有数据可说</a:t>
            </a:r>
            <a:endParaRPr lang="en-US" altLang="zh-CN" sz="1600" b="1" dirty="0">
              <a:solidFill>
                <a:srgbClr val="3D89BC"/>
              </a:solidFill>
            </a:endParaRPr>
          </a:p>
          <a:p>
            <a:pPr>
              <a:lnSpc>
                <a:spcPct val="114000"/>
              </a:lnSpc>
            </a:pPr>
            <a:r>
              <a:rPr lang="en-US" altLang="zh-CN" sz="1400" dirty="0"/>
              <a:t>  </a:t>
            </a:r>
            <a:r>
              <a:rPr lang="zh-CN" altLang="zh-CN" sz="1400" dirty="0"/>
              <a:t>在大数据时代，“万物皆数”，“量化一切”，“一切都将被数据化”。人类生活在一个海量、动态、多样的数据世界中，数据无处不在、无时不有、无人不用，数据就像阳光、空气、水分一样常见，好比放大镜、望远镜、显微镜那般重要。</a:t>
            </a:r>
            <a:r>
              <a:rPr lang="en-US" altLang="zh-CN" sz="1400" baseline="30000" dirty="0"/>
              <a:t> </a:t>
            </a:r>
          </a:p>
          <a:p>
            <a:pPr>
              <a:lnSpc>
                <a:spcPct val="114000"/>
              </a:lnSpc>
            </a:pPr>
            <a:endParaRPr lang="en-US" altLang="zh-CN" sz="1600" b="1" dirty="0">
              <a:solidFill>
                <a:srgbClr val="3D89BC"/>
              </a:solidFill>
            </a:endParaRPr>
          </a:p>
          <a:p>
            <a:pPr>
              <a:lnSpc>
                <a:spcPct val="114000"/>
              </a:lnSpc>
            </a:pPr>
            <a:r>
              <a:rPr lang="zh-CN" altLang="zh-CN" sz="1600" b="1" dirty="0">
                <a:solidFill>
                  <a:srgbClr val="3D89BC"/>
                </a:solidFill>
              </a:rPr>
              <a:t>（</a:t>
            </a:r>
            <a:r>
              <a:rPr lang="en-US" altLang="zh-CN" sz="1600" b="1" dirty="0">
                <a:solidFill>
                  <a:srgbClr val="3D89BC"/>
                </a:solidFill>
              </a:rPr>
              <a:t>2</a:t>
            </a:r>
            <a:r>
              <a:rPr lang="zh-CN" altLang="zh-CN" sz="1600" b="1" dirty="0">
                <a:solidFill>
                  <a:srgbClr val="3D89BC"/>
                </a:solidFill>
              </a:rPr>
              <a:t>）说数据可靠</a:t>
            </a:r>
          </a:p>
          <a:p>
            <a:pPr>
              <a:lnSpc>
                <a:spcPct val="114000"/>
              </a:lnSpc>
            </a:pPr>
            <a:r>
              <a:rPr lang="en-US" altLang="zh-CN" sz="1400" dirty="0"/>
              <a:t>  </a:t>
            </a:r>
            <a:r>
              <a:rPr lang="zh-CN" altLang="zh-CN" sz="1400" dirty="0"/>
              <a:t>大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p>
        </p:txBody>
      </p:sp>
      <p:sp>
        <p:nvSpPr>
          <p:cNvPr id="20" name="文本框 6"/>
          <p:cNvSpPr txBox="1"/>
          <p:nvPr/>
        </p:nvSpPr>
        <p:spPr>
          <a:xfrm>
            <a:off x="452232" y="173917"/>
            <a:ext cx="2514600" cy="414020"/>
          </a:xfrm>
          <a:prstGeom prst="rect">
            <a:avLst/>
          </a:prstGeom>
          <a:noFill/>
        </p:spPr>
        <p:txBody>
          <a:bodyPr wrap="none" rtlCol="0">
            <a:spAutoFit/>
          </a:bodyPr>
          <a:lstStyle/>
          <a:p>
            <a:r>
              <a:rPr lang="en-US" altLang="zh-CN" sz="2100" b="1" spc="225" dirty="0">
                <a:solidFill>
                  <a:prstClr val="white"/>
                </a:solidFill>
              </a:rPr>
              <a:t>1.1 </a:t>
            </a:r>
            <a:r>
              <a:rPr lang="zh-CN" altLang="en-US" sz="2100" b="1" spc="225" dirty="0">
                <a:solidFill>
                  <a:prstClr val="white"/>
                </a:solidFill>
              </a:rPr>
              <a:t>大数据的概念</a:t>
            </a:r>
          </a:p>
        </p:txBody>
      </p:sp>
      <p:sp>
        <p:nvSpPr>
          <p:cNvPr id="21" name="矩形 20"/>
          <p:cNvSpPr/>
          <p:nvPr/>
        </p:nvSpPr>
        <p:spPr>
          <a:xfrm>
            <a:off x="452232" y="889323"/>
            <a:ext cx="1402080" cy="337185"/>
          </a:xfrm>
          <a:prstGeom prst="rect">
            <a:avLst/>
          </a:prstGeom>
        </p:spPr>
        <p:txBody>
          <a:bodyPr wrap="none">
            <a:spAutoFit/>
          </a:bodyPr>
          <a:lstStyle/>
          <a:p>
            <a:r>
              <a:rPr lang="zh-CN" altLang="zh-CN" sz="1600" b="1" dirty="0">
                <a:solidFill>
                  <a:srgbClr val="3D89BC"/>
                </a:solidFill>
              </a:rPr>
              <a:t>大数据的意义</a:t>
            </a:r>
          </a:p>
        </p:txBody>
      </p:sp>
      <p:sp>
        <p:nvSpPr>
          <p:cNvPr id="11" name="矩形 10"/>
          <p:cNvSpPr/>
          <p:nvPr/>
        </p:nvSpPr>
        <p:spPr>
          <a:xfrm>
            <a:off x="445000" y="5578268"/>
            <a:ext cx="8104521" cy="368300"/>
          </a:xfrm>
          <a:prstGeom prst="rect">
            <a:avLst/>
          </a:prstGeom>
        </p:spPr>
        <p:txBody>
          <a:bodyPr wrap="square">
            <a:spAutoFit/>
          </a:bodyPr>
          <a:lstStyle/>
          <a:p>
            <a:r>
              <a:rPr lang="en-US" altLang="zh-CN" sz="1400" dirty="0"/>
              <a:t>       </a:t>
            </a:r>
            <a:r>
              <a:rPr lang="zh-CN" altLang="zh-CN" sz="1400" dirty="0"/>
              <a:t>因此，</a:t>
            </a:r>
            <a:r>
              <a:rPr lang="zh-CN" altLang="zh-CN" b="1" dirty="0"/>
              <a:t>“用数据说话”、“让数据发声”</a:t>
            </a:r>
            <a:r>
              <a:rPr lang="zh-CN" altLang="zh-CN" sz="1400" dirty="0"/>
              <a:t>，已成为人类认知世界的一种全新方法。</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imgsa.baidu.com/timg?image&amp;quality=80&amp;size=b9999_10000&amp;sec=1491821567902&amp;di=d9578d613bd3eb57f5aa0fa1cf942bc3&amp;imgtype=0&amp;src=http%3A%2F%2Fwww.vmarketing.cn%2Fupload1%2Fimage%2F20140331%2F20140331130807_42488.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322595" y="3895641"/>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7" cy="718411"/>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8" name="文本框 6"/>
          <p:cNvSpPr txBox="1"/>
          <p:nvPr/>
        </p:nvSpPr>
        <p:spPr>
          <a:xfrm>
            <a:off x="452232" y="173917"/>
            <a:ext cx="2514600" cy="737235"/>
          </a:xfrm>
          <a:prstGeom prst="rect">
            <a:avLst/>
          </a:prstGeom>
          <a:noFill/>
        </p:spPr>
        <p:txBody>
          <a:bodyPr wrap="none" rtlCol="0">
            <a:spAutoFit/>
          </a:bodyPr>
          <a:lstStyle/>
          <a:p>
            <a:pPr algn="l"/>
            <a:r>
              <a:rPr lang="en-US" altLang="zh-CN" sz="2100" b="1" spc="225" dirty="0">
                <a:solidFill>
                  <a:prstClr val="white"/>
                </a:solidFill>
              </a:rPr>
              <a:t>1.1</a:t>
            </a:r>
            <a:r>
              <a:rPr lang="en-US" altLang="zh-CN" sz="2100" b="1" spc="225" dirty="0">
                <a:solidFill>
                  <a:prstClr val="white"/>
                </a:solidFill>
                <a:sym typeface="+mn-ea"/>
              </a:rPr>
              <a:t> </a:t>
            </a:r>
            <a:r>
              <a:rPr lang="zh-CN" altLang="en-US" sz="2100" b="1" spc="225" dirty="0">
                <a:solidFill>
                  <a:prstClr val="white"/>
                </a:solidFill>
                <a:sym typeface="+mn-ea"/>
              </a:rPr>
              <a:t>大数据的概念</a:t>
            </a:r>
            <a:endParaRPr lang="zh-CN" altLang="en-US" sz="2100" b="1" spc="225" dirty="0">
              <a:solidFill>
                <a:prstClr val="white"/>
              </a:solidFill>
            </a:endParaRPr>
          </a:p>
          <a:p>
            <a:endParaRPr lang="zh-CN" altLang="en-US" sz="2100" b="1" spc="225" dirty="0">
              <a:solidFill>
                <a:prstClr val="white"/>
              </a:solidFill>
            </a:endParaRPr>
          </a:p>
        </p:txBody>
      </p:sp>
      <p:sp>
        <p:nvSpPr>
          <p:cNvPr id="9" name="Freeform 172"/>
          <p:cNvSpPr>
            <a:spLocks noEditPoints="1"/>
          </p:cNvSpPr>
          <p:nvPr/>
        </p:nvSpPr>
        <p:spPr bwMode="auto">
          <a:xfrm>
            <a:off x="114107" y="218903"/>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89" rIns="68580" bIns="34289" numCol="1" anchor="t" anchorCtr="0" compatLnSpc="1"/>
          <a:lstStyle/>
          <a:p>
            <a:endParaRPr lang="id-ID" sz="1355">
              <a:solidFill>
                <a:prstClr val="black"/>
              </a:solidFill>
            </a:endParaRPr>
          </a:p>
        </p:txBody>
      </p:sp>
      <p:sp>
        <p:nvSpPr>
          <p:cNvPr id="11" name="矩形 10"/>
          <p:cNvSpPr/>
          <p:nvPr/>
        </p:nvSpPr>
        <p:spPr>
          <a:xfrm>
            <a:off x="358619" y="1076243"/>
            <a:ext cx="8129773" cy="1383665"/>
          </a:xfrm>
          <a:prstGeom prst="rect">
            <a:avLst/>
          </a:prstGeom>
        </p:spPr>
        <p:txBody>
          <a:bodyPr wrap="square">
            <a:spAutoFit/>
          </a:bodyPr>
          <a:lstStyle/>
          <a:p>
            <a:r>
              <a:rPr lang="zh-CN" altLang="zh-CN" b="1" dirty="0">
                <a:solidFill>
                  <a:srgbClr val="3D89BC"/>
                </a:solidFill>
              </a:rPr>
              <a:t>风马牛可相及</a:t>
            </a:r>
          </a:p>
          <a:p>
            <a:r>
              <a:rPr lang="en-US" altLang="zh-CN" b="1" dirty="0">
                <a:solidFill>
                  <a:srgbClr val="3D89BC"/>
                </a:solidFill>
              </a:rPr>
              <a:t>  </a:t>
            </a:r>
          </a:p>
          <a:p>
            <a:r>
              <a:rPr lang="zh-CN" altLang="zh-CN" sz="1600" dirty="0"/>
              <a:t>在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p>
        </p:txBody>
      </p:sp>
      <p:sp>
        <p:nvSpPr>
          <p:cNvPr id="12" name="矩形 11"/>
          <p:cNvSpPr/>
          <p:nvPr/>
        </p:nvSpPr>
        <p:spPr>
          <a:xfrm>
            <a:off x="542461" y="2993076"/>
            <a:ext cx="1198880" cy="337185"/>
          </a:xfrm>
          <a:prstGeom prst="rect">
            <a:avLst/>
          </a:prstGeom>
        </p:spPr>
        <p:txBody>
          <a:bodyPr wrap="none">
            <a:spAutoFit/>
          </a:bodyPr>
          <a:lstStyle/>
          <a:p>
            <a:r>
              <a:rPr lang="zh-CN" altLang="en-US" sz="1600" b="1" dirty="0">
                <a:solidFill>
                  <a:srgbClr val="3D89BC"/>
                </a:solidFill>
              </a:rPr>
              <a:t>经典案例：</a:t>
            </a:r>
          </a:p>
        </p:txBody>
      </p:sp>
      <p:sp>
        <p:nvSpPr>
          <p:cNvPr id="13" name="矩形 12"/>
          <p:cNvSpPr/>
          <p:nvPr/>
        </p:nvSpPr>
        <p:spPr>
          <a:xfrm>
            <a:off x="525257" y="3526309"/>
            <a:ext cx="1718310" cy="614045"/>
          </a:xfrm>
          <a:prstGeom prst="rect">
            <a:avLst/>
          </a:prstGeom>
        </p:spPr>
        <p:txBody>
          <a:bodyPr wrap="none">
            <a:spAutoFit/>
          </a:bodyPr>
          <a:lstStyle/>
          <a:p>
            <a:r>
              <a:rPr lang="zh-CN" altLang="zh-CN" sz="1600" dirty="0"/>
              <a:t>（</a:t>
            </a:r>
            <a:r>
              <a:rPr lang="en-US" altLang="zh-CN" sz="1600" dirty="0"/>
              <a:t>1</a:t>
            </a:r>
            <a:r>
              <a:rPr lang="zh-CN" altLang="zh-CN" sz="1600" dirty="0"/>
              <a:t>）啤酒与尿布</a:t>
            </a:r>
          </a:p>
          <a:p>
            <a:endParaRPr lang="en-US" altLang="zh-CN" dirty="0"/>
          </a:p>
        </p:txBody>
      </p:sp>
      <p:sp>
        <p:nvSpPr>
          <p:cNvPr id="10" name="矩形 9"/>
          <p:cNvSpPr/>
          <p:nvPr/>
        </p:nvSpPr>
        <p:spPr>
          <a:xfrm>
            <a:off x="4654549" y="3526309"/>
            <a:ext cx="1718310" cy="337185"/>
          </a:xfrm>
          <a:prstGeom prst="rect">
            <a:avLst/>
          </a:prstGeom>
        </p:spPr>
        <p:txBody>
          <a:bodyPr wrap="none">
            <a:spAutoFit/>
          </a:bodyPr>
          <a:lstStyle/>
          <a:p>
            <a:r>
              <a:rPr lang="zh-CN" altLang="zh-CN" sz="1600" dirty="0"/>
              <a:t>（</a:t>
            </a:r>
            <a:r>
              <a:rPr lang="en-US" altLang="zh-CN" sz="1600" dirty="0"/>
              <a:t>2</a:t>
            </a:r>
            <a:r>
              <a:rPr lang="zh-CN" altLang="zh-CN" sz="1600" dirty="0"/>
              <a:t>）谷歌与流感</a:t>
            </a:r>
          </a:p>
        </p:txBody>
      </p:sp>
      <p:pic>
        <p:nvPicPr>
          <p:cNvPr id="3076" name="Picture 4" descr="https://timgsa.baidu.com/timg?image&amp;quality=80&amp;size=b9999_10000&amp;sec=1491821697058&amp;di=63be736137e201e2670960a2e5d98534&amp;imgtype=0&amp;src=http%3A%2F%2Fpic.biodiscover.com%2Ffiles%2Fs%2Fhu%2F201302251440267532.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618435" y="3994183"/>
            <a:ext cx="3679409" cy="171391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27"/>
          <p:cNvSpPr txBox="1"/>
          <p:nvPr/>
        </p:nvSpPr>
        <p:spPr>
          <a:xfrm>
            <a:off x="6630203" y="234392"/>
            <a:ext cx="2303780" cy="300355"/>
          </a:xfrm>
          <a:prstGeom prst="rect">
            <a:avLst/>
          </a:prstGeom>
          <a:noFill/>
        </p:spPr>
        <p:txBody>
          <a:bodyPr wrap="none" rtlCol="0">
            <a:spAutoFit/>
          </a:bodyPr>
          <a:lstStyle/>
          <a:p>
            <a:r>
              <a:rPr lang="zh-CN" altLang="en-US" sz="1355" dirty="0">
                <a:solidFill>
                  <a:prstClr val="white"/>
                </a:solidFill>
              </a:rPr>
              <a:t>第一章 大数据概念及其应用</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i"/>
  <p:tag name="KSO_WM_UNIT_INDEX" val="1_1"/>
  <p:tag name="KSO_WM_UNIT_ID" val="diagram556_4*n_i*1_1"/>
  <p:tag name="KSO_WM_UNIT_CLEAR" val="1"/>
  <p:tag name="KSO_WM_UNIT_LAYERLEVEL" val="1_1"/>
  <p:tag name="KSO_WM_DIAGRAM_GROUP_CODE" val="n1-1"/>
  <p:tag name="KSO_WM_UNIT_FILL_FORE_SCHEMECOLOR_INDEX" val="6"/>
  <p:tag name="KSO_WM_UNIT_FILL_TYPE" val="1"/>
  <p:tag name="KSO_WM_UNIT_USESOURCEFORMAT_APPLY" val="0"/>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i"/>
  <p:tag name="KSO_WM_UNIT_INDEX" val="1_2"/>
  <p:tag name="KSO_WM_UNIT_ID" val="diagram556_4*n_i*1_2"/>
  <p:tag name="KSO_WM_UNIT_CLEAR" val="1"/>
  <p:tag name="KSO_WM_UNIT_LAYERLEVEL" val="1_1"/>
  <p:tag name="KSO_WM_DIAGRAM_GROUP_CODE" val="n1-1"/>
  <p:tag name="KSO_WM_UNIT_FILL_FORE_SCHEMECOLOR_INDEX" val="5"/>
  <p:tag name="KSO_WM_UNIT_FILL_TYPE" val="1"/>
  <p:tag name="KSO_WM_UNIT_USESOURCEFORMAT_APPLY" val="0"/>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i"/>
  <p:tag name="KSO_WM_UNIT_INDEX" val="1_3"/>
  <p:tag name="KSO_WM_UNIT_ID" val="diagram556_4*n_i*1_3"/>
  <p:tag name="KSO_WM_UNIT_CLEAR" val="1"/>
  <p:tag name="KSO_WM_UNIT_LAYERLEVEL" val="1_1"/>
  <p:tag name="KSO_WM_DIAGRAM_GROUP_CODE" val="n1-1"/>
  <p:tag name="KSO_WM_UNIT_FILL_FORE_SCHEMECOLOR_INDEX" val="6"/>
  <p:tag name="KSO_WM_UNIT_FILL_TYPE" val="1"/>
  <p:tag name="KSO_WM_UNIT_USESOURCEFORMAT_APPLY" val="0"/>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1"/>
  <p:tag name="KSO_WM_UNIT_ID" val="diagram556_4*n_h_f*1_2_1"/>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2"/>
  <p:tag name="KSO_WM_UNIT_ID" val="diagram556_4*n_h_f*1_2_2"/>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3"/>
  <p:tag name="KSO_WM_UNIT_ID" val="diagram556_4*n_h_f*1_2_3"/>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h_f"/>
  <p:tag name="KSO_WM_UNIT_INDEX" val="1_1_1"/>
  <p:tag name="KSO_WM_UNIT_ID" val="diagram556_4*n_h_f*1_1_1"/>
  <p:tag name="KSO_WM_UNIT_CLEAR" val="1"/>
  <p:tag name="KSO_WM_UNIT_LAYERLEVEL" val="1_1_1"/>
  <p:tag name="KSO_WM_UNIT_VALUE" val="36"/>
  <p:tag name="KSO_WM_UNIT_HIGHLIGHT" val="0"/>
  <p:tag name="KSO_WM_UNIT_COMPATIBLE" val="0"/>
  <p:tag name="KSO_WM_DIAGRAM_GROUP_CODE" val="n1-1"/>
  <p:tag name="KSO_WM_UNIT_PRESET_TEXT" val="LOREM IPSUM DOLOR SIT AMET"/>
  <p:tag name="KSO_WM_UNIT_FILL_FORE_SCHEMECOLOR_INDEX" val="5"/>
  <p:tag name="KSO_WM_UNIT_FILL_TYPE" val="1"/>
  <p:tag name="KSO_WM_UNIT_TEXT_FILL_FORE_SCHEMECOLOR_INDEX" val="14"/>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8771</Words>
  <Application>Microsoft Office PowerPoint</Application>
  <PresentationFormat>全屏显示(4:3)</PresentationFormat>
  <Paragraphs>602</Paragraphs>
  <Slides>66</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66</vt:i4>
      </vt:variant>
    </vt:vector>
  </HeadingPairs>
  <TitlesOfParts>
    <vt:vector size="76" baseType="lpstr">
      <vt:lpstr>黑体</vt:lpstr>
      <vt:lpstr>华文宋体</vt:lpstr>
      <vt:lpstr>宋体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33</cp:revision>
  <dcterms:created xsi:type="dcterms:W3CDTF">2018-03-01T02:03:00Z</dcterms:created>
  <dcterms:modified xsi:type="dcterms:W3CDTF">2021-09-05T08:25:18Z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